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90" r:id="rId4"/>
    <p:sldId id="293" r:id="rId5"/>
    <p:sldId id="291" r:id="rId6"/>
    <p:sldId id="262" r:id="rId7"/>
    <p:sldId id="269" r:id="rId8"/>
    <p:sldId id="263" r:id="rId9"/>
    <p:sldId id="264" r:id="rId10"/>
    <p:sldId id="282" r:id="rId11"/>
    <p:sldId id="283" r:id="rId12"/>
    <p:sldId id="284" r:id="rId13"/>
    <p:sldId id="285" r:id="rId14"/>
    <p:sldId id="280" r:id="rId15"/>
    <p:sldId id="281" r:id="rId16"/>
    <p:sldId id="297" r:id="rId17"/>
    <p:sldId id="295" r:id="rId18"/>
    <p:sldId id="268" r:id="rId19"/>
    <p:sldId id="303" r:id="rId20"/>
    <p:sldId id="298" r:id="rId21"/>
    <p:sldId id="300" r:id="rId22"/>
    <p:sldId id="302" r:id="rId23"/>
    <p:sldId id="288" r:id="rId24"/>
    <p:sldId id="289" r:id="rId25"/>
  </p:sldIdLst>
  <p:sldSz cx="12192000" cy="6858000"/>
  <p:notesSz cx="6888163" cy="1002188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97" autoAdjust="0"/>
    <p:restoredTop sz="94564"/>
  </p:normalViewPr>
  <p:slideViewPr>
    <p:cSldViewPr snapToGrid="0" snapToObjects="1">
      <p:cViewPr varScale="1">
        <p:scale>
          <a:sx n="106" d="100"/>
          <a:sy n="106" d="100"/>
        </p:scale>
        <p:origin x="3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24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FC51822D-0BE7-D94F-B57A-7D6A90926012}" type="datetimeFigureOut">
              <a:rPr lang="pt-PT" smtClean="0"/>
              <a:t>22/05/22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03825330-FA52-524A-BD59-5603844D919E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9396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25330-FA52-524A-BD59-5603844D919E}" type="slidenum">
              <a:rPr lang="pt-PT" smtClean="0"/>
              <a:pPr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28247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25330-FA52-524A-BD59-5603844D919E}" type="slidenum">
              <a:rPr lang="pt-PT" smtClean="0"/>
              <a:pPr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4347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E79626-7583-9340-AC15-7AC487711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AF410B-86ED-7A49-9A30-3C111A145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1FD2F6C-3829-FE4A-960D-4D2D2F56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27/05/22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8ABF803-253A-3543-BD2C-6D044A982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Productive Options for Farmers South Region (NUTS2 Alentejo + Algarve)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DBC22BA-178A-564D-ADE8-687F5A361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682F-75D1-0F42-8053-0064F6E69AD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667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AB2B38-4CBE-C14C-AB6B-B10870D90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80947B68-1087-C643-873E-BFF97C3EF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C1E271E-4029-F145-B37D-C2720A295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27/05/22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1EBC076-FE03-B144-A713-350EC59F2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Productive Options for Farmers South Region (NUTS2 Alentejo + Algarve)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864277D-B8A7-6947-9C90-11FC72100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682F-75D1-0F42-8053-0064F6E69AD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4860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C9967FB-90A8-FF4B-9FB9-D08C9A5B2F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65A39A00-918F-7542-8AC9-1EF329FE7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7B77B96-9CF9-BA42-BD23-A8B417F03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27/05/22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9EC4080-A919-5C46-93F5-DB7F1954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Productive Options for Farmers South Region (NUTS2 Alentejo + Algarve)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0B40C71-37AA-CF45-B6A4-B6B8E8D34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682F-75D1-0F42-8053-0064F6E69AD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039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424AAF-3AA1-EC4A-9A66-0E09F6FCC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A230095-A75F-B24A-8D0D-304A9B72A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70B38C6-FEA4-7547-A26D-3AC448F30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27/05/22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E62D904-AD64-6C41-9C8E-E04F4CED2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Productive Options for Farmers South Region (NUTS2 Alentejo + Algarve)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B0DB428-2BAF-CC4D-B31F-CFC8C8A19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682F-75D1-0F42-8053-0064F6E69AD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9566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B2608-8E17-7F4F-A55B-BF64093F0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B3650AE-85DC-3744-9B5A-25B5C68D3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2582E02-80CA-2547-9888-84EF5A1D9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27/05/22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F2C51B1-484A-194B-A94C-9AF38E749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Productive Options for Farmers South Region (NUTS2 Alentejo + Algarve)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6B56AAE-A448-6646-8D8F-55FE71CF5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682F-75D1-0F42-8053-0064F6E69AD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947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8B6B59-AE87-B54C-8404-5D940821C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E04BDAB-54F5-C24D-BE2F-F8DB5A6FE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FD5A03BD-F453-9542-95E3-22837F050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D117031-B04A-8940-985E-87593160C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27/05/22</a:t>
            </a:r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A09287E-6EB6-F947-BE4E-7046C3581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Productive Options for Farmers South Region (NUTS2 Alentejo + Algarve)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3C53C03-302D-FD46-8CF9-C32365B80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682F-75D1-0F42-8053-0064F6E69AD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477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F3AB79-2153-E34C-A97F-D178AA97B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26F87C2-3F8C-EE41-A7DE-4655A74D1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496FCCD-6BAB-084F-82F1-EA7882F53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8BB85F0-2DAD-C34A-83DF-0B0B965258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2948CAFA-355C-E042-8A04-41C4128CE4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81E323DD-6039-6344-94E0-C824ACA93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27/05/22</a:t>
            </a:r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26CDB622-FFE6-7C4B-9A9C-E6CBA6B53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Productive Options for Farmers South Region (NUTS2 Alentejo + Algarve)</a:t>
            </a:r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A0AE1618-B877-D249-BD7A-FA01506AC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682F-75D1-0F42-8053-0064F6E69AD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75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07A3F1-207B-4F4B-94EB-E80F030E3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14308514-7E5D-8746-AB72-20AC30FD8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27/05/22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DBAED7DF-B739-3845-AC2B-A0ECEC6A2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Productive Options for Farmers South Region (NUTS2 Alentejo + Algarve)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0982F4A1-C2F7-C040-AF82-0B5E8D2A6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682F-75D1-0F42-8053-0064F6E69AD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10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697AD564-6CA7-DD41-8A2B-A9BF426FC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pt-PT"/>
              <a:t>27/05/22</a:t>
            </a:r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62360C78-0C4B-C945-A6F2-BFEA92BA3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pt-PT"/>
              <a:t>Productive Options for Farmers South Region </a:t>
            </a:r>
          </a:p>
          <a:p>
            <a:r>
              <a:rPr lang="pt-PT"/>
              <a:t>(NUTS2 Alentejo + Algarve)</a:t>
            </a:r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1A2F813-338D-6F42-97C9-582F92BE9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91E5682F-75D1-0F42-8053-0064F6E69AD9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8943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6EA97-025C-084B-9ADD-ED84977C6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60EE7B5-C4C8-8045-AFA9-D3481B7F5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DEB1CAC0-4619-6541-85FE-0953E7F2A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4F905DA-10D8-1F4E-ABEE-197B57CB0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27/05/22</a:t>
            </a:r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45B45AA-D94C-8C48-8265-7A591B24A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Productive Options for Farmers South Region (NUTS2 Alentejo + Algarve)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7FC1161-9366-824A-A593-25F3558C9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682F-75D1-0F42-8053-0064F6E69AD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785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57A7CB-2816-1B4B-8604-4ACA465EA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98291E93-9C75-5647-80A4-82230A0FD0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F88E3948-5AAB-9F4A-B421-CF894CB97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59C5042-9DD8-9F49-AA14-BC35FD696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27/05/22</a:t>
            </a:r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900A79AD-168F-4C46-B28F-67368649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Productive Options for Farmers South Region (NUTS2 Alentejo + Algarve)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5C9DE0C-F499-1349-8E0A-922AAF3DA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682F-75D1-0F42-8053-0064F6E69AD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115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14B01C90-F3DE-5F42-8B10-FE64088D7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795A773-62C3-9F41-8783-1D4191011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33B2858-659B-5044-8E0F-EDC976E68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/>
              <a:t>27/05/22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5583A5E-6DE9-9947-B04E-670D6262FD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/>
              <a:t>Productive Options for Farmers South Region (NUTS2 Alentejo + Algarve)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048BABA-F0B7-0D40-A75D-DE26FC474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5682F-75D1-0F42-8053-0064F6E69AD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541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UOVOC2Kd5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2A364FB-F66E-1144-8758-223E430E0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6739" y="5091763"/>
            <a:ext cx="3392172" cy="1264587"/>
          </a:xfrm>
        </p:spPr>
        <p:txBody>
          <a:bodyPr anchor="ctr">
            <a:normAutofit fontScale="92500"/>
          </a:bodyPr>
          <a:lstStyle/>
          <a:p>
            <a:r>
              <a:rPr lang="en-US" sz="1100" dirty="0" err="1">
                <a:solidFill>
                  <a:srgbClr val="FFC000"/>
                </a:solidFill>
              </a:rPr>
              <a:t>Nélia</a:t>
            </a:r>
            <a:r>
              <a:rPr lang="en-US" sz="1100" dirty="0">
                <a:solidFill>
                  <a:srgbClr val="FFC000"/>
                </a:solidFill>
              </a:rPr>
              <a:t> </a:t>
            </a:r>
            <a:r>
              <a:rPr lang="en-US" sz="1100" dirty="0" err="1">
                <a:solidFill>
                  <a:srgbClr val="FFC000"/>
                </a:solidFill>
              </a:rPr>
              <a:t>Sequeira</a:t>
            </a:r>
            <a:r>
              <a:rPr lang="en-US" sz="1100" dirty="0">
                <a:solidFill>
                  <a:srgbClr val="FFC000"/>
                </a:solidFill>
              </a:rPr>
              <a:t>, Aura Bustillo, Yvette Ramos,  Johanna </a:t>
            </a:r>
            <a:r>
              <a:rPr lang="en-US" sz="1100" dirty="0" err="1">
                <a:solidFill>
                  <a:srgbClr val="FFC000"/>
                </a:solidFill>
              </a:rPr>
              <a:t>Jeukendrup</a:t>
            </a:r>
            <a:r>
              <a:rPr lang="en-US" sz="1100" dirty="0">
                <a:solidFill>
                  <a:srgbClr val="FFC000"/>
                </a:solidFill>
              </a:rPr>
              <a:t>, </a:t>
            </a:r>
            <a:r>
              <a:rPr lang="en-US" sz="1100" dirty="0" err="1">
                <a:solidFill>
                  <a:srgbClr val="FFC000"/>
                </a:solidFill>
              </a:rPr>
              <a:t>Marise</a:t>
            </a:r>
            <a:r>
              <a:rPr lang="en-US" sz="1100" dirty="0">
                <a:solidFill>
                  <a:srgbClr val="FFC000"/>
                </a:solidFill>
              </a:rPr>
              <a:t> Almeida</a:t>
            </a:r>
          </a:p>
          <a:p>
            <a:r>
              <a:rPr lang="en-US" sz="1100" i="1" dirty="0">
                <a:solidFill>
                  <a:srgbClr val="FFC000"/>
                </a:solidFill>
              </a:rPr>
              <a:t>Theories and Practices in Sustainable Development </a:t>
            </a:r>
          </a:p>
          <a:p>
            <a:r>
              <a:rPr lang="en-US" sz="1100" i="1" dirty="0">
                <a:solidFill>
                  <a:srgbClr val="FFC000"/>
                </a:solidFill>
              </a:rPr>
              <a:t>PhD In Climate Change and Sustainable Development Policies</a:t>
            </a:r>
          </a:p>
          <a:p>
            <a:r>
              <a:rPr lang="en-US" sz="1100" i="1" dirty="0">
                <a:solidFill>
                  <a:srgbClr val="FFC000"/>
                </a:solidFill>
              </a:rPr>
              <a:t>2021/2022 </a:t>
            </a:r>
            <a:endParaRPr lang="pt-PT" sz="1100" i="1" dirty="0">
              <a:solidFill>
                <a:srgbClr val="FFC000"/>
              </a:solidFill>
            </a:endParaRPr>
          </a:p>
        </p:txBody>
      </p:sp>
      <p:pic>
        <p:nvPicPr>
          <p:cNvPr id="8" name="Picture 10" descr="Food Production — geo41.com">
            <a:extLst>
              <a:ext uri="{FF2B5EF4-FFF2-40B4-BE49-F238E27FC236}">
                <a16:creationId xmlns:a16="http://schemas.microsoft.com/office/drawing/2014/main" id="{30B32705-39AF-7D47-D496-85B740520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24" r="-1" b="6173"/>
          <a:stretch/>
        </p:blipFill>
        <p:spPr bwMode="auto">
          <a:xfrm>
            <a:off x="320040" y="320040"/>
            <a:ext cx="11548872" cy="446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8">
            <a:extLst>
              <a:ext uri="{FF2B5EF4-FFF2-40B4-BE49-F238E27FC236}">
                <a16:creationId xmlns:a16="http://schemas.microsoft.com/office/drawing/2014/main" id="{816A0393-F925-BDDA-9C8D-516B87C9294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29926" y="5180527"/>
            <a:ext cx="6157135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Productive Options for Farmers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SOUTH Region (NUTS2 </a:t>
            </a:r>
            <a:r>
              <a:rPr lang="en-US" sz="2800" dirty="0" err="1">
                <a:solidFill>
                  <a:schemeClr val="bg1"/>
                </a:solidFill>
              </a:rPr>
              <a:t>Alentejo+Algarve</a:t>
            </a:r>
            <a:r>
              <a:rPr lang="en-US" sz="2800" dirty="0">
                <a:solidFill>
                  <a:schemeClr val="bg1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001894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5F071152-BF2D-3B4C-AF5A-7E96BA2CD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27/05/22</a:t>
            </a:r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A402D850-A23F-2241-8243-A00089B8F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Productive Options for Farmers South Region (NUTS2 Alentejo + Algarve)</a:t>
            </a:r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162FB5D-C719-A543-B835-84A6B35E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682F-75D1-0F42-8053-0064F6E69AD9}" type="slidenum">
              <a:rPr lang="pt-PT" smtClean="0"/>
              <a:t>10</a:t>
            </a:fld>
            <a:endParaRPr lang="pt-PT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63E79D2-2B11-6476-5D0D-3B79F227E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29" y="1810767"/>
            <a:ext cx="11759541" cy="3236465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424D6EE9-7847-B412-08FC-466137F2ED5A}"/>
              </a:ext>
            </a:extLst>
          </p:cNvPr>
          <p:cNvGrpSpPr/>
          <p:nvPr/>
        </p:nvGrpSpPr>
        <p:grpSpPr>
          <a:xfrm>
            <a:off x="0" y="156055"/>
            <a:ext cx="12451080" cy="857199"/>
            <a:chOff x="0" y="156055"/>
            <a:chExt cx="12451080" cy="857199"/>
          </a:xfrm>
        </p:grpSpPr>
        <p:cxnSp>
          <p:nvCxnSpPr>
            <p:cNvPr id="6" name="Conexão Reta 5">
              <a:extLst>
                <a:ext uri="{FF2B5EF4-FFF2-40B4-BE49-F238E27FC236}">
                  <a16:creationId xmlns:a16="http://schemas.microsoft.com/office/drawing/2014/main" id="{0A65EAEF-18E8-4B49-9254-BA0890E1BD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13254"/>
              <a:ext cx="11628120" cy="0"/>
            </a:xfrm>
            <a:prstGeom prst="line">
              <a:avLst/>
            </a:prstGeom>
            <a:ln w="508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6B0DF8E8-7B20-B070-A3BC-93CEFD535ED0}"/>
                </a:ext>
              </a:extLst>
            </p:cNvPr>
            <p:cNvSpPr txBox="1"/>
            <p:nvPr/>
          </p:nvSpPr>
          <p:spPr>
            <a:xfrm>
              <a:off x="426720" y="156055"/>
              <a:ext cx="12024360" cy="703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  <a:spcAft>
                  <a:spcPts val="800"/>
                </a:spcAft>
              </a:pPr>
              <a:r>
                <a:rPr lang="en-US" sz="3800" b="1" dirty="0">
                  <a:solidFill>
                    <a:schemeClr val="accent5">
                      <a:lumMod val="75000"/>
                    </a:schemeClr>
                  </a:solidFill>
                </a:rPr>
                <a:t>Results- Characterization of each FS (II)</a:t>
              </a:r>
            </a:p>
          </p:txBody>
        </p:sp>
      </p:grpSp>
      <p:sp>
        <p:nvSpPr>
          <p:cNvPr id="16" name="Retângulo 15">
            <a:extLst>
              <a:ext uri="{FF2B5EF4-FFF2-40B4-BE49-F238E27FC236}">
                <a16:creationId xmlns:a16="http://schemas.microsoft.com/office/drawing/2014/main" id="{4EC87AA7-20EA-022A-33CC-36379B7917F7}"/>
              </a:ext>
            </a:extLst>
          </p:cNvPr>
          <p:cNvSpPr/>
          <p:nvPr/>
        </p:nvSpPr>
        <p:spPr>
          <a:xfrm>
            <a:off x="2971800" y="1093265"/>
            <a:ext cx="6564086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pt-PT" b="1" dirty="0" err="1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Intensity</a:t>
            </a:r>
            <a:r>
              <a:rPr lang="pt-PT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Land use, </a:t>
            </a:r>
            <a:r>
              <a:rPr lang="pt-PT" b="1" dirty="0" err="1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Livestock</a:t>
            </a:r>
            <a:r>
              <a:rPr lang="pt-PT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Productive orientation of the farms </a:t>
            </a:r>
            <a:endParaRPr lang="pt-PT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203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5F071152-BF2D-3B4C-AF5A-7E96BA2CD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27/05/22</a:t>
            </a:r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A402D850-A23F-2241-8243-A00089B8F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err="1"/>
              <a:t>Productive</a:t>
            </a:r>
            <a:r>
              <a:rPr lang="pt-PT" dirty="0"/>
              <a:t> </a:t>
            </a:r>
            <a:r>
              <a:rPr lang="pt-PT" dirty="0" err="1"/>
              <a:t>Options</a:t>
            </a:r>
            <a:r>
              <a:rPr lang="pt-PT" dirty="0"/>
              <a:t> for </a:t>
            </a:r>
            <a:r>
              <a:rPr lang="pt-PT" dirty="0" err="1"/>
              <a:t>Farmers</a:t>
            </a:r>
            <a:r>
              <a:rPr lang="pt-PT" dirty="0"/>
              <a:t> </a:t>
            </a:r>
            <a:r>
              <a:rPr lang="pt-PT" dirty="0" err="1"/>
              <a:t>South</a:t>
            </a:r>
            <a:r>
              <a:rPr lang="pt-PT" dirty="0"/>
              <a:t> </a:t>
            </a:r>
            <a:r>
              <a:rPr lang="pt-PT" dirty="0" err="1"/>
              <a:t>Region</a:t>
            </a:r>
            <a:r>
              <a:rPr lang="pt-PT" dirty="0"/>
              <a:t> (NUTS2 Alentejo + Algarve)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162FB5D-C719-A543-B835-84A6B35E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682F-75D1-0F42-8053-0064F6E69AD9}" type="slidenum">
              <a:rPr lang="pt-PT" smtClean="0"/>
              <a:t>11</a:t>
            </a:fld>
            <a:endParaRPr lang="pt-PT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F2D1C376-9E3F-3457-754B-86DD6FA0589E}"/>
              </a:ext>
            </a:extLst>
          </p:cNvPr>
          <p:cNvGrpSpPr/>
          <p:nvPr/>
        </p:nvGrpSpPr>
        <p:grpSpPr>
          <a:xfrm>
            <a:off x="245770" y="993489"/>
            <a:ext cx="3828258" cy="5362854"/>
            <a:chOff x="477473" y="449898"/>
            <a:chExt cx="3951914" cy="6865301"/>
          </a:xfrm>
        </p:grpSpPr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D7E5E503-8CBD-A299-0FF5-DACF335D47A9}"/>
                </a:ext>
              </a:extLst>
            </p:cNvPr>
            <p:cNvSpPr txBox="1">
              <a:spLocks/>
            </p:cNvSpPr>
            <p:nvPr/>
          </p:nvSpPr>
          <p:spPr>
            <a:xfrm>
              <a:off x="477473" y="449898"/>
              <a:ext cx="3951914" cy="582832"/>
            </a:xfrm>
            <a:prstGeom prst="rect">
              <a:avLst/>
            </a:prstGeom>
            <a:solidFill>
              <a:schemeClr val="accent2"/>
            </a:solidFill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b="1"/>
                <a:t>Cluster 1 (n=49)</a:t>
              </a:r>
              <a:endParaRPr lang="en-US" sz="1600" b="1" dirty="0"/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C7B0E286-B0E3-C024-54ED-5F8C33DD08C1}"/>
                </a:ext>
              </a:extLst>
            </p:cNvPr>
            <p:cNvSpPr txBox="1">
              <a:spLocks/>
            </p:cNvSpPr>
            <p:nvPr/>
          </p:nvSpPr>
          <p:spPr>
            <a:xfrm>
              <a:off x="477473" y="1069596"/>
              <a:ext cx="3951914" cy="6245603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txBody>
            <a:bodyPr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>
                  <a:solidFill>
                    <a:srgbClr val="FF0000"/>
                  </a:solidFill>
                </a:rPr>
                <a:t>1. Identification</a:t>
              </a:r>
            </a:p>
            <a:p>
              <a:r>
                <a:rPr lang="en-US" sz="1600" dirty="0"/>
                <a:t>Medium Intensity </a:t>
              </a:r>
            </a:p>
            <a:p>
              <a:r>
                <a:rPr lang="en-US" sz="1600" dirty="0"/>
                <a:t>Permanent culture 72%</a:t>
              </a:r>
            </a:p>
            <a:p>
              <a:r>
                <a:rPr lang="en-US" sz="1600" dirty="0"/>
                <a:t>Sheep 48%, birds 20%</a:t>
              </a:r>
            </a:p>
            <a:p>
              <a:r>
                <a:rPr lang="en-US" sz="1600" dirty="0"/>
                <a:t>Specialized fruits (Fresh 29%, citrus 21% ,nuts 21%)</a:t>
              </a:r>
            </a:p>
            <a:p>
              <a:r>
                <a:rPr lang="en-US" sz="1600" b="1" dirty="0">
                  <a:solidFill>
                    <a:srgbClr val="FF0000"/>
                  </a:solidFill>
                </a:rPr>
                <a:t>2. ANOVA  Drivers </a:t>
              </a:r>
            </a:p>
            <a:p>
              <a:r>
                <a:rPr lang="en-US" sz="1600" dirty="0"/>
                <a:t>70% of land &lt; 8% decline</a:t>
              </a:r>
            </a:p>
            <a:p>
              <a:r>
                <a:rPr lang="en-US" sz="1600" dirty="0"/>
                <a:t>Average altitude: 56 M</a:t>
              </a:r>
            </a:p>
            <a:p>
              <a:r>
                <a:rPr lang="en-US" sz="1600" dirty="0"/>
                <a:t>Soil: 30% high value, 25% variable,32% reduced value</a:t>
              </a:r>
            </a:p>
            <a:p>
              <a:r>
                <a:rPr lang="en-US" sz="1600" dirty="0"/>
                <a:t>Precipitation: 527 mm/year</a:t>
              </a:r>
            </a:p>
            <a:p>
              <a:r>
                <a:rPr lang="en-US" sz="1600" dirty="0"/>
                <a:t>Average Temperature: 17,1 ºC</a:t>
              </a:r>
            </a:p>
            <a:p>
              <a:r>
                <a:rPr lang="en-US" sz="1600" dirty="0"/>
                <a:t>Water availability: 39%</a:t>
              </a:r>
            </a:p>
            <a:p>
              <a:r>
                <a:rPr lang="en-US" sz="1600" dirty="0"/>
                <a:t>Average farm size: 6 Ha</a:t>
              </a:r>
            </a:p>
            <a:p>
              <a:r>
                <a:rPr lang="en-US" sz="1600" b="1" dirty="0">
                  <a:solidFill>
                    <a:srgbClr val="FF0000"/>
                  </a:solidFill>
                </a:rPr>
                <a:t>3. Labor productivity/year: </a:t>
              </a:r>
              <a:r>
                <a:rPr lang="en-US" sz="1600" b="1" dirty="0"/>
                <a:t>10 479 €</a:t>
              </a:r>
            </a:p>
            <a:p>
              <a:pPr marL="0" indent="0">
                <a:buNone/>
              </a:pPr>
              <a:endParaRPr lang="en-US" sz="1600" b="1" dirty="0">
                <a:solidFill>
                  <a:srgbClr val="FF0000"/>
                </a:solidFill>
              </a:endParaRPr>
            </a:p>
            <a:p>
              <a:endParaRPr lang="en-US" sz="1600" b="1" dirty="0">
                <a:solidFill>
                  <a:srgbClr val="FF0000"/>
                </a:solidFill>
              </a:endParaRPr>
            </a:p>
            <a:p>
              <a:endParaRPr lang="en-US" sz="1600" dirty="0"/>
            </a:p>
            <a:p>
              <a:endParaRPr lang="en-US" sz="1600" dirty="0"/>
            </a:p>
          </p:txBody>
        </p:sp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0F8C60A4-DA32-65AA-74BE-37358BD91691}"/>
              </a:ext>
            </a:extLst>
          </p:cNvPr>
          <p:cNvGrpSpPr/>
          <p:nvPr/>
        </p:nvGrpSpPr>
        <p:grpSpPr>
          <a:xfrm>
            <a:off x="4319798" y="1013255"/>
            <a:ext cx="3690990" cy="5343096"/>
            <a:chOff x="4319798" y="1013255"/>
            <a:chExt cx="3690990" cy="5343096"/>
          </a:xfrm>
        </p:grpSpPr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CDFE8776-A506-DB99-D42F-CD50E0545D0F}"/>
                </a:ext>
              </a:extLst>
            </p:cNvPr>
            <p:cNvSpPr txBox="1">
              <a:spLocks/>
            </p:cNvSpPr>
            <p:nvPr/>
          </p:nvSpPr>
          <p:spPr>
            <a:xfrm>
              <a:off x="4319798" y="1013255"/>
              <a:ext cx="3690989" cy="455281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500" b="1" dirty="0"/>
                <a:t>Cluster 2 (n=65)</a:t>
              </a:r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AD54ED7C-32C6-5B7C-58D5-1ED460326233}"/>
                </a:ext>
              </a:extLst>
            </p:cNvPr>
            <p:cNvSpPr txBox="1">
              <a:spLocks/>
            </p:cNvSpPr>
            <p:nvPr/>
          </p:nvSpPr>
          <p:spPr>
            <a:xfrm>
              <a:off x="4319799" y="1477569"/>
              <a:ext cx="3690989" cy="4878782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 b="1" dirty="0">
                  <a:solidFill>
                    <a:srgbClr val="FF0000"/>
                  </a:solidFill>
                </a:rPr>
                <a:t>1. Identification:</a:t>
              </a:r>
              <a:endParaRPr lang="en-US" sz="1500" dirty="0">
                <a:solidFill>
                  <a:srgbClr val="FF0000"/>
                </a:solidFill>
              </a:endParaRPr>
            </a:p>
            <a:p>
              <a:r>
                <a:rPr lang="en-US" sz="1500" dirty="0"/>
                <a:t>Medium Intensity</a:t>
              </a:r>
            </a:p>
            <a:p>
              <a:r>
                <a:rPr lang="en-US" sz="1500" dirty="0"/>
                <a:t>Permanent culture 46%, arable 33%</a:t>
              </a:r>
            </a:p>
            <a:p>
              <a:r>
                <a:rPr lang="en-US" sz="1500" dirty="0"/>
                <a:t>Bovines 33% , Sheep 37% </a:t>
              </a:r>
            </a:p>
            <a:p>
              <a:r>
                <a:rPr lang="en-US" sz="1500" b="1" dirty="0">
                  <a:solidFill>
                    <a:srgbClr val="FF0000"/>
                  </a:solidFill>
                </a:rPr>
                <a:t>2. ANOVA Drivers:</a:t>
              </a:r>
            </a:p>
            <a:p>
              <a:r>
                <a:rPr lang="en-US" sz="1500" dirty="0"/>
                <a:t>49% of land &gt;16% decline</a:t>
              </a:r>
            </a:p>
            <a:p>
              <a:r>
                <a:rPr lang="en-US" sz="1500" dirty="0"/>
                <a:t>Average altitude: 205M</a:t>
              </a:r>
            </a:p>
            <a:p>
              <a:r>
                <a:rPr lang="en-US" sz="1500" dirty="0"/>
                <a:t>Soil: 64 % reduced value</a:t>
              </a:r>
            </a:p>
            <a:p>
              <a:r>
                <a:rPr lang="en-US" sz="1500" dirty="0"/>
                <a:t>Precipitation: 583 mm/year</a:t>
              </a:r>
            </a:p>
            <a:p>
              <a:r>
                <a:rPr lang="en-US" sz="1500" dirty="0"/>
                <a:t>Average temp 16,6 ºC</a:t>
              </a:r>
            </a:p>
            <a:p>
              <a:r>
                <a:rPr lang="en-US" sz="1500" dirty="0"/>
                <a:t>Water availability: 8%</a:t>
              </a:r>
            </a:p>
            <a:p>
              <a:r>
                <a:rPr lang="en-US" sz="1500" dirty="0"/>
                <a:t>Average farm size: 7,5 Ha</a:t>
              </a:r>
            </a:p>
            <a:p>
              <a:r>
                <a:rPr lang="en-US" sz="1500" b="1" dirty="0">
                  <a:solidFill>
                    <a:srgbClr val="FF0000"/>
                  </a:solidFill>
                </a:rPr>
                <a:t>3. Labor productivity/year: </a:t>
              </a:r>
              <a:r>
                <a:rPr lang="en-US" sz="1500" b="1" dirty="0"/>
                <a:t>13 769 €</a:t>
              </a:r>
              <a:endParaRPr lang="en-US" sz="15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4E58C309-7BC1-8A01-73E0-9EC6CAF0A63F}"/>
              </a:ext>
            </a:extLst>
          </p:cNvPr>
          <p:cNvGrpSpPr/>
          <p:nvPr/>
        </p:nvGrpSpPr>
        <p:grpSpPr>
          <a:xfrm>
            <a:off x="8153399" y="1013254"/>
            <a:ext cx="3971907" cy="5356768"/>
            <a:chOff x="8153399" y="1013254"/>
            <a:chExt cx="3971907" cy="5356768"/>
          </a:xfrm>
        </p:grpSpPr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4D7AA721-3B06-4441-BAA5-9341BCE1FB62}"/>
                </a:ext>
              </a:extLst>
            </p:cNvPr>
            <p:cNvSpPr txBox="1">
              <a:spLocks/>
            </p:cNvSpPr>
            <p:nvPr/>
          </p:nvSpPr>
          <p:spPr>
            <a:xfrm>
              <a:off x="8153399" y="1013254"/>
              <a:ext cx="3971907" cy="487660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500" b="1" dirty="0"/>
                <a:t>Cluster 3 (n=93)</a:t>
              </a:r>
            </a:p>
          </p:txBody>
        </p:sp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102E507E-8595-C7E5-C24F-6266676B699D}"/>
                </a:ext>
              </a:extLst>
            </p:cNvPr>
            <p:cNvSpPr txBox="1">
              <a:spLocks/>
            </p:cNvSpPr>
            <p:nvPr/>
          </p:nvSpPr>
          <p:spPr>
            <a:xfrm>
              <a:off x="8173393" y="1491240"/>
              <a:ext cx="3931920" cy="4878782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 b="1" dirty="0">
                  <a:solidFill>
                    <a:srgbClr val="FF0000"/>
                  </a:solidFill>
                </a:rPr>
                <a:t>1. Identification</a:t>
              </a:r>
            </a:p>
            <a:p>
              <a:r>
                <a:rPr lang="en-US" sz="1500" dirty="0"/>
                <a:t>low Intensity</a:t>
              </a:r>
            </a:p>
            <a:p>
              <a:r>
                <a:rPr lang="en-US" sz="1500" dirty="0"/>
                <a:t>Arable land 43%</a:t>
              </a:r>
            </a:p>
            <a:p>
              <a:r>
                <a:rPr lang="en-US" sz="1500" dirty="0"/>
                <a:t>Bovines74%, specialized 22%</a:t>
              </a:r>
            </a:p>
            <a:p>
              <a:r>
                <a:rPr lang="en-US" sz="1500" dirty="0"/>
                <a:t>Mixed crop livestock 25%</a:t>
              </a:r>
            </a:p>
            <a:p>
              <a:r>
                <a:rPr lang="en-US" sz="1500" b="1" dirty="0">
                  <a:solidFill>
                    <a:srgbClr val="FF0000"/>
                  </a:solidFill>
                </a:rPr>
                <a:t>2. ANOVA drivers</a:t>
              </a:r>
            </a:p>
            <a:p>
              <a:r>
                <a:rPr lang="en-US" sz="1500" dirty="0"/>
                <a:t>68% of land &lt; 8% decline; 22% between 8% and 16%</a:t>
              </a:r>
            </a:p>
            <a:p>
              <a:r>
                <a:rPr lang="en-US" sz="1500" dirty="0"/>
                <a:t>Average altitude 192 M</a:t>
              </a:r>
            </a:p>
            <a:p>
              <a:r>
                <a:rPr lang="en-US" sz="1500" dirty="0"/>
                <a:t>Soil:44% high value,34% reduced</a:t>
              </a:r>
            </a:p>
            <a:p>
              <a:r>
                <a:rPr lang="en-US" sz="1500" dirty="0"/>
                <a:t>Precipitation: 612 mm/year</a:t>
              </a:r>
            </a:p>
            <a:p>
              <a:r>
                <a:rPr lang="en-US" sz="1500" dirty="0"/>
                <a:t>Average temp: 16,2 C</a:t>
              </a:r>
            </a:p>
            <a:p>
              <a:r>
                <a:rPr lang="en-US" sz="1500" dirty="0"/>
                <a:t>Water availability 8%</a:t>
              </a:r>
            </a:p>
            <a:p>
              <a:r>
                <a:rPr lang="en-US" sz="1500" dirty="0"/>
                <a:t>Average farm size 90 Ha</a:t>
              </a:r>
              <a:endParaRPr lang="en-US" sz="1500" b="1" dirty="0">
                <a:solidFill>
                  <a:srgbClr val="FF0000"/>
                </a:solidFill>
              </a:endParaRPr>
            </a:p>
            <a:p>
              <a:r>
                <a:rPr lang="en-US" sz="1500" b="1" dirty="0">
                  <a:solidFill>
                    <a:srgbClr val="FF0000"/>
                  </a:solidFill>
                </a:rPr>
                <a:t>3. Labor productivity/year</a:t>
              </a:r>
              <a:r>
                <a:rPr lang="en-US" sz="1500" dirty="0">
                  <a:solidFill>
                    <a:srgbClr val="FF0000"/>
                  </a:solidFill>
                </a:rPr>
                <a:t>:</a:t>
              </a:r>
              <a:r>
                <a:rPr lang="en-US" sz="1500" b="1" dirty="0"/>
                <a:t>32 949 €</a:t>
              </a: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40F1A571-8CDE-089F-18FA-E5298522AB91}"/>
              </a:ext>
            </a:extLst>
          </p:cNvPr>
          <p:cNvGrpSpPr/>
          <p:nvPr/>
        </p:nvGrpSpPr>
        <p:grpSpPr>
          <a:xfrm>
            <a:off x="0" y="156055"/>
            <a:ext cx="12451080" cy="857199"/>
            <a:chOff x="0" y="156055"/>
            <a:chExt cx="12451080" cy="857199"/>
          </a:xfrm>
        </p:grpSpPr>
        <p:cxnSp>
          <p:nvCxnSpPr>
            <p:cNvPr id="26" name="Conexão Reta 25">
              <a:extLst>
                <a:ext uri="{FF2B5EF4-FFF2-40B4-BE49-F238E27FC236}">
                  <a16:creationId xmlns:a16="http://schemas.microsoft.com/office/drawing/2014/main" id="{123E5CD6-6D46-D226-E15D-9AB69CFDF87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13254"/>
              <a:ext cx="11628120" cy="0"/>
            </a:xfrm>
            <a:prstGeom prst="line">
              <a:avLst/>
            </a:prstGeom>
            <a:ln w="508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EB2E38D3-6D08-5B5F-DD19-6F8E3B579F9F}"/>
                </a:ext>
              </a:extLst>
            </p:cNvPr>
            <p:cNvSpPr txBox="1"/>
            <p:nvPr/>
          </p:nvSpPr>
          <p:spPr>
            <a:xfrm>
              <a:off x="426720" y="156055"/>
              <a:ext cx="12024360" cy="703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  <a:spcAft>
                  <a:spcPts val="800"/>
                </a:spcAft>
              </a:pPr>
              <a:r>
                <a:rPr lang="en-US" sz="3800" b="1" dirty="0">
                  <a:solidFill>
                    <a:schemeClr val="accent5">
                      <a:lumMod val="75000"/>
                    </a:schemeClr>
                  </a:solidFill>
                </a:rPr>
                <a:t>Results- Characterization of each FS (III)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0854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5F071152-BF2D-3B4C-AF5A-7E96BA2CD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27/05/22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162FB5D-C719-A543-B835-84A6B35E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682F-75D1-0F42-8053-0064F6E69AD9}" type="slidenum">
              <a:rPr lang="pt-PT" smtClean="0"/>
              <a:t>12</a:t>
            </a:fld>
            <a:endParaRPr lang="pt-PT" dirty="0"/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BB66AED9-A952-E74E-E34D-506F4D26504A}"/>
              </a:ext>
            </a:extLst>
          </p:cNvPr>
          <p:cNvGrpSpPr/>
          <p:nvPr/>
        </p:nvGrpSpPr>
        <p:grpSpPr>
          <a:xfrm>
            <a:off x="62218" y="1099672"/>
            <a:ext cx="3976382" cy="5256677"/>
            <a:chOff x="92280" y="365126"/>
            <a:chExt cx="3976382" cy="5758328"/>
          </a:xfrm>
        </p:grpSpPr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B325BA04-E9AD-B93C-3A79-7C85413EFC98}"/>
                </a:ext>
              </a:extLst>
            </p:cNvPr>
            <p:cNvSpPr txBox="1">
              <a:spLocks/>
            </p:cNvSpPr>
            <p:nvPr/>
          </p:nvSpPr>
          <p:spPr>
            <a:xfrm>
              <a:off x="92280" y="365126"/>
              <a:ext cx="3976382" cy="490552"/>
            </a:xfrm>
            <a:prstGeom prst="rect">
              <a:avLst/>
            </a:prstGeom>
            <a:solidFill>
              <a:schemeClr val="accent2"/>
            </a:solidFill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500" b="1"/>
                <a:t>Cluster 4 (n=124)</a:t>
              </a:r>
              <a:endParaRPr lang="en-US" sz="1500" b="1" dirty="0"/>
            </a:p>
          </p:txBody>
        </p:sp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81EA738C-238D-1B65-9C34-7783CBADD801}"/>
                </a:ext>
              </a:extLst>
            </p:cNvPr>
            <p:cNvSpPr txBox="1">
              <a:spLocks/>
            </p:cNvSpPr>
            <p:nvPr/>
          </p:nvSpPr>
          <p:spPr>
            <a:xfrm>
              <a:off x="92280" y="827336"/>
              <a:ext cx="3976382" cy="5296118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 b="1" dirty="0">
                  <a:solidFill>
                    <a:srgbClr val="FF0000"/>
                  </a:solidFill>
                </a:rPr>
                <a:t>1. Identification: </a:t>
              </a:r>
            </a:p>
            <a:p>
              <a:r>
                <a:rPr lang="en-US" sz="1500" dirty="0"/>
                <a:t>low Intensity</a:t>
              </a:r>
            </a:p>
            <a:p>
              <a:r>
                <a:rPr lang="en-US" sz="1500" dirty="0"/>
                <a:t>Pasture 60%</a:t>
              </a:r>
            </a:p>
            <a:p>
              <a:r>
                <a:rPr lang="en-US" sz="1500" dirty="0"/>
                <a:t>Bovines 58% sheep 34%, specialized  bovines 24%</a:t>
              </a:r>
            </a:p>
            <a:p>
              <a:r>
                <a:rPr lang="en-US" sz="1500" b="1" dirty="0">
                  <a:solidFill>
                    <a:srgbClr val="FF0000"/>
                  </a:solidFill>
                </a:rPr>
                <a:t>2. ANOVA drivers:</a:t>
              </a:r>
            </a:p>
            <a:p>
              <a:r>
                <a:rPr lang="en-US" sz="1500" dirty="0"/>
                <a:t>41% of land &lt; 8% decline; 34% &gt;16%</a:t>
              </a:r>
            </a:p>
            <a:p>
              <a:r>
                <a:rPr lang="en-US" sz="1500" dirty="0"/>
                <a:t>Average altitude: 262 M</a:t>
              </a:r>
            </a:p>
            <a:p>
              <a:r>
                <a:rPr lang="en-US" sz="1500" dirty="0"/>
                <a:t>Soil: 74% reduced value</a:t>
              </a:r>
            </a:p>
            <a:p>
              <a:r>
                <a:rPr lang="en-US" sz="1500" dirty="0"/>
                <a:t>Precipitation: 665 mm/year</a:t>
              </a:r>
            </a:p>
            <a:p>
              <a:r>
                <a:rPr lang="en-US" sz="1500" dirty="0"/>
                <a:t>Average Temperature: 16ºC</a:t>
              </a:r>
            </a:p>
            <a:p>
              <a:r>
                <a:rPr lang="en-US" sz="1500" dirty="0"/>
                <a:t>Water availability:4%</a:t>
              </a:r>
            </a:p>
            <a:p>
              <a:r>
                <a:rPr lang="en-US" sz="1500" dirty="0"/>
                <a:t>Average farm size: 48 Ha</a:t>
              </a:r>
              <a:endParaRPr lang="en-US" sz="1500" dirty="0">
                <a:solidFill>
                  <a:srgbClr val="FF0000"/>
                </a:solidFill>
              </a:endParaRPr>
            </a:p>
            <a:p>
              <a:r>
                <a:rPr lang="en-US" sz="1500" b="1" dirty="0">
                  <a:solidFill>
                    <a:srgbClr val="FF0000"/>
                  </a:solidFill>
                </a:rPr>
                <a:t>3. Labor productivity/year: </a:t>
              </a:r>
              <a:r>
                <a:rPr lang="en-US" sz="1500" b="1" dirty="0"/>
                <a:t>21 767 €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1500" dirty="0"/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5317BA62-5AD6-1417-4E29-24146A750C48}"/>
              </a:ext>
            </a:extLst>
          </p:cNvPr>
          <p:cNvGrpSpPr/>
          <p:nvPr/>
        </p:nvGrpSpPr>
        <p:grpSpPr>
          <a:xfrm>
            <a:off x="4207018" y="1099672"/>
            <a:ext cx="3851367" cy="5758326"/>
            <a:chOff x="4271973" y="365126"/>
            <a:chExt cx="3851367" cy="5889758"/>
          </a:xfrm>
        </p:grpSpPr>
        <p:sp>
          <p:nvSpPr>
            <p:cNvPr id="26" name="Title 1">
              <a:extLst>
                <a:ext uri="{FF2B5EF4-FFF2-40B4-BE49-F238E27FC236}">
                  <a16:creationId xmlns:a16="http://schemas.microsoft.com/office/drawing/2014/main" id="{42B48347-D973-EFA4-6EE8-375808529B2B}"/>
                </a:ext>
              </a:extLst>
            </p:cNvPr>
            <p:cNvSpPr txBox="1">
              <a:spLocks/>
            </p:cNvSpPr>
            <p:nvPr/>
          </p:nvSpPr>
          <p:spPr>
            <a:xfrm>
              <a:off x="4271973" y="365126"/>
              <a:ext cx="3850667" cy="490552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500" b="1" dirty="0"/>
                <a:t>Cluster 5 (n=9)</a:t>
              </a:r>
            </a:p>
          </p:txBody>
        </p:sp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1902FF8B-FBF3-3BA6-B887-3E6A6F629028}"/>
                </a:ext>
              </a:extLst>
            </p:cNvPr>
            <p:cNvSpPr txBox="1">
              <a:spLocks/>
            </p:cNvSpPr>
            <p:nvPr/>
          </p:nvSpPr>
          <p:spPr>
            <a:xfrm>
              <a:off x="4272673" y="827335"/>
              <a:ext cx="3850667" cy="5427549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 b="1" dirty="0">
                  <a:solidFill>
                    <a:srgbClr val="FF0000"/>
                  </a:solidFill>
                </a:rPr>
                <a:t>1. Identification:</a:t>
              </a:r>
            </a:p>
            <a:p>
              <a:pPr>
                <a:lnSpc>
                  <a:spcPts val="1600"/>
                </a:lnSpc>
              </a:pPr>
              <a:r>
                <a:rPr lang="en-US" sz="1500" dirty="0"/>
                <a:t>Very high Intensity</a:t>
              </a:r>
            </a:p>
            <a:p>
              <a:pPr>
                <a:lnSpc>
                  <a:spcPts val="1600"/>
                </a:lnSpc>
              </a:pPr>
              <a:r>
                <a:rPr lang="en-US" sz="1500" dirty="0"/>
                <a:t>Arable 41%, Permanent 44%</a:t>
              </a:r>
            </a:p>
            <a:p>
              <a:pPr>
                <a:lnSpc>
                  <a:spcPts val="1600"/>
                </a:lnSpc>
              </a:pPr>
              <a:r>
                <a:rPr lang="en-US" sz="1500" dirty="0"/>
                <a:t>Bovines 37%</a:t>
              </a:r>
            </a:p>
            <a:p>
              <a:pPr>
                <a:lnSpc>
                  <a:spcPts val="1600"/>
                </a:lnSpc>
              </a:pPr>
              <a:r>
                <a:rPr lang="en-US" sz="1500" dirty="0"/>
                <a:t>Horticulture 26%</a:t>
              </a:r>
            </a:p>
            <a:p>
              <a:pPr>
                <a:lnSpc>
                  <a:spcPts val="1600"/>
                </a:lnSpc>
              </a:pPr>
              <a:r>
                <a:rPr lang="en-US" sz="1500" dirty="0"/>
                <a:t>Fresh fruits 16%,citrus 19%</a:t>
              </a:r>
            </a:p>
            <a:p>
              <a:pPr>
                <a:lnSpc>
                  <a:spcPts val="1600"/>
                </a:lnSpc>
              </a:pPr>
              <a:r>
                <a:rPr lang="en-US" sz="1500" dirty="0"/>
                <a:t>Mixed crops 10%</a:t>
              </a:r>
            </a:p>
            <a:p>
              <a:r>
                <a:rPr lang="en-US" sz="1500" b="1" dirty="0">
                  <a:solidFill>
                    <a:srgbClr val="FF0000"/>
                  </a:solidFill>
                </a:rPr>
                <a:t>2. ANOVA drivers:</a:t>
              </a:r>
            </a:p>
            <a:p>
              <a:pPr>
                <a:lnSpc>
                  <a:spcPts val="1600"/>
                </a:lnSpc>
              </a:pPr>
              <a:r>
                <a:rPr lang="en-US" sz="1500" dirty="0"/>
                <a:t>76% of land &lt; 8% decline</a:t>
              </a:r>
            </a:p>
            <a:p>
              <a:pPr>
                <a:lnSpc>
                  <a:spcPts val="1600"/>
                </a:lnSpc>
              </a:pPr>
              <a:r>
                <a:rPr lang="en-US" sz="1500" dirty="0"/>
                <a:t>Average altitude: 72 M</a:t>
              </a:r>
            </a:p>
            <a:p>
              <a:pPr>
                <a:lnSpc>
                  <a:spcPts val="1600"/>
                </a:lnSpc>
              </a:pPr>
              <a:r>
                <a:rPr lang="en-US" sz="1500" dirty="0"/>
                <a:t>Soil: 35% high value,35% reduced</a:t>
              </a:r>
            </a:p>
            <a:p>
              <a:pPr>
                <a:lnSpc>
                  <a:spcPts val="1600"/>
                </a:lnSpc>
              </a:pPr>
              <a:r>
                <a:rPr lang="en-US" sz="1500" dirty="0"/>
                <a:t>Precipitation: 649 mm/year</a:t>
              </a:r>
            </a:p>
            <a:p>
              <a:pPr>
                <a:lnSpc>
                  <a:spcPts val="1600"/>
                </a:lnSpc>
              </a:pPr>
              <a:r>
                <a:rPr lang="en-US" sz="1500" dirty="0"/>
                <a:t>Average Temperature: 16,4 C</a:t>
              </a:r>
            </a:p>
            <a:p>
              <a:pPr>
                <a:lnSpc>
                  <a:spcPts val="1600"/>
                </a:lnSpc>
              </a:pPr>
              <a:r>
                <a:rPr lang="en-US" sz="1500" dirty="0"/>
                <a:t>Water availability: 39 %</a:t>
              </a:r>
            </a:p>
            <a:p>
              <a:pPr>
                <a:lnSpc>
                  <a:spcPts val="1600"/>
                </a:lnSpc>
              </a:pPr>
              <a:r>
                <a:rPr lang="en-US" sz="1500" dirty="0"/>
                <a:t>Average farm size: 29 Ha</a:t>
              </a:r>
            </a:p>
            <a:p>
              <a:r>
                <a:rPr lang="en-US" sz="1500" b="1" dirty="0">
                  <a:solidFill>
                    <a:srgbClr val="FF0000"/>
                  </a:solidFill>
                </a:rPr>
                <a:t>3. Labor productivity/year : </a:t>
              </a:r>
              <a:r>
                <a:rPr lang="en-US" sz="1500" b="1" dirty="0"/>
                <a:t>13 455 €</a:t>
              </a:r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1662335A-9461-442C-1220-248991EA6B2D}"/>
              </a:ext>
            </a:extLst>
          </p:cNvPr>
          <p:cNvGrpSpPr/>
          <p:nvPr/>
        </p:nvGrpSpPr>
        <p:grpSpPr>
          <a:xfrm>
            <a:off x="8226103" y="1167057"/>
            <a:ext cx="3743588" cy="5189292"/>
            <a:chOff x="8448412" y="365125"/>
            <a:chExt cx="3743588" cy="5758329"/>
          </a:xfrm>
        </p:grpSpPr>
        <p:sp>
          <p:nvSpPr>
            <p:cNvPr id="28" name="Title 1">
              <a:extLst>
                <a:ext uri="{FF2B5EF4-FFF2-40B4-BE49-F238E27FC236}">
                  <a16:creationId xmlns:a16="http://schemas.microsoft.com/office/drawing/2014/main" id="{79E78E67-22C2-5A20-6E5B-4055EBF72B40}"/>
                </a:ext>
              </a:extLst>
            </p:cNvPr>
            <p:cNvSpPr txBox="1">
              <a:spLocks/>
            </p:cNvSpPr>
            <p:nvPr/>
          </p:nvSpPr>
          <p:spPr>
            <a:xfrm>
              <a:off x="8448413" y="365125"/>
              <a:ext cx="3743587" cy="490553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500" b="1" dirty="0"/>
                <a:t>Cluster 6 (n=43)</a:t>
              </a:r>
            </a:p>
          </p:txBody>
        </p:sp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498D34B0-D323-7723-27C5-E87902682CB8}"/>
                </a:ext>
              </a:extLst>
            </p:cNvPr>
            <p:cNvSpPr txBox="1">
              <a:spLocks/>
            </p:cNvSpPr>
            <p:nvPr/>
          </p:nvSpPr>
          <p:spPr>
            <a:xfrm>
              <a:off x="8448412" y="827336"/>
              <a:ext cx="3743587" cy="5296118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 b="1" dirty="0">
                  <a:solidFill>
                    <a:srgbClr val="FF0000"/>
                  </a:solidFill>
                </a:rPr>
                <a:t>1. Identification:</a:t>
              </a:r>
            </a:p>
            <a:p>
              <a:r>
                <a:rPr lang="en-US" sz="1500" dirty="0"/>
                <a:t>high Intensity</a:t>
              </a:r>
            </a:p>
            <a:p>
              <a:r>
                <a:rPr lang="en-US" sz="1500" dirty="0"/>
                <a:t>Arable land 73%</a:t>
              </a:r>
            </a:p>
            <a:p>
              <a:r>
                <a:rPr lang="en-US" sz="1500" dirty="0"/>
                <a:t>Bovines 41%, sheep 33%</a:t>
              </a:r>
            </a:p>
            <a:p>
              <a:r>
                <a:rPr lang="en-US" sz="1500" dirty="0" err="1"/>
                <a:t>S_arable</a:t>
              </a:r>
              <a:r>
                <a:rPr lang="en-US" sz="1500" dirty="0"/>
                <a:t> 40%</a:t>
              </a:r>
            </a:p>
            <a:p>
              <a:r>
                <a:rPr lang="en-US" sz="1500" b="1" dirty="0">
                  <a:solidFill>
                    <a:srgbClr val="FF0000"/>
                  </a:solidFill>
                </a:rPr>
                <a:t>2. ANOVA drivers: </a:t>
              </a:r>
            </a:p>
            <a:p>
              <a:r>
                <a:rPr lang="en-US" sz="1500" dirty="0"/>
                <a:t>83% of land &lt; 8% decline</a:t>
              </a:r>
            </a:p>
            <a:p>
              <a:r>
                <a:rPr lang="en-US" sz="1500" dirty="0"/>
                <a:t>Average altitude: 150 M</a:t>
              </a:r>
            </a:p>
            <a:p>
              <a:r>
                <a:rPr lang="en-US" sz="1500" dirty="0"/>
                <a:t>Soil: 66% high value; 16% reduced</a:t>
              </a:r>
            </a:p>
            <a:p>
              <a:r>
                <a:rPr lang="en-US" sz="1500" dirty="0"/>
                <a:t>Precipitation: 575 mm/year</a:t>
              </a:r>
            </a:p>
            <a:p>
              <a:r>
                <a:rPr lang="en-US" sz="1500" dirty="0"/>
                <a:t>Average Temperature: 16.6 C</a:t>
              </a:r>
            </a:p>
            <a:p>
              <a:r>
                <a:rPr lang="en-US" sz="1500" dirty="0"/>
                <a:t>Water availability:19%</a:t>
              </a:r>
            </a:p>
            <a:p>
              <a:r>
                <a:rPr lang="en-US" sz="1500" dirty="0"/>
                <a:t>Average farm size: 78,3 Ha</a:t>
              </a:r>
              <a:endParaRPr lang="en-US" sz="1500" b="1" dirty="0">
                <a:solidFill>
                  <a:srgbClr val="FF0000"/>
                </a:solidFill>
              </a:endParaRPr>
            </a:p>
            <a:p>
              <a:r>
                <a:rPr lang="en-US" sz="1500" b="1" dirty="0">
                  <a:solidFill>
                    <a:srgbClr val="FF0000"/>
                  </a:solidFill>
                </a:rPr>
                <a:t>3. Labor productivity/year: </a:t>
              </a:r>
              <a:r>
                <a:rPr lang="en-US" sz="1500" b="1" dirty="0"/>
                <a:t>25 139 €</a:t>
              </a:r>
            </a:p>
            <a:p>
              <a:endParaRPr lang="en-US" sz="1500" dirty="0"/>
            </a:p>
          </p:txBody>
        </p: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B2F47D59-F590-9739-9CD5-5F1B88373B00}"/>
              </a:ext>
            </a:extLst>
          </p:cNvPr>
          <p:cNvGrpSpPr/>
          <p:nvPr/>
        </p:nvGrpSpPr>
        <p:grpSpPr>
          <a:xfrm>
            <a:off x="0" y="156055"/>
            <a:ext cx="12451080" cy="857199"/>
            <a:chOff x="0" y="156055"/>
            <a:chExt cx="12451080" cy="857199"/>
          </a:xfrm>
        </p:grpSpPr>
        <p:cxnSp>
          <p:nvCxnSpPr>
            <p:cNvPr id="31" name="Conexão Reta 30">
              <a:extLst>
                <a:ext uri="{FF2B5EF4-FFF2-40B4-BE49-F238E27FC236}">
                  <a16:creationId xmlns:a16="http://schemas.microsoft.com/office/drawing/2014/main" id="{AB5532B4-09B4-DEC5-AAC1-4F462D27662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13254"/>
              <a:ext cx="11628120" cy="0"/>
            </a:xfrm>
            <a:prstGeom prst="line">
              <a:avLst/>
            </a:prstGeom>
            <a:ln w="508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029F3CC1-91B2-FD56-DED6-7EEE0282FB45}"/>
                </a:ext>
              </a:extLst>
            </p:cNvPr>
            <p:cNvSpPr txBox="1"/>
            <p:nvPr/>
          </p:nvSpPr>
          <p:spPr>
            <a:xfrm>
              <a:off x="426720" y="156055"/>
              <a:ext cx="12024360" cy="703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  <a:spcAft>
                  <a:spcPts val="800"/>
                </a:spcAft>
              </a:pPr>
              <a:r>
                <a:rPr lang="en-US" sz="3800" b="1" dirty="0">
                  <a:solidFill>
                    <a:schemeClr val="accent5">
                      <a:lumMod val="75000"/>
                    </a:schemeClr>
                  </a:solidFill>
                </a:rPr>
                <a:t>Results- Characterization of each FS (III)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4579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5F071152-BF2D-3B4C-AF5A-7E96BA2CD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dirty="0"/>
              <a:t>27/05/22</a:t>
            </a:r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A402D850-A23F-2241-8243-A00089B8F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Productive Options for Farmers South Region (NUTS2 Alentejo + Algarve)</a:t>
            </a:r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162FB5D-C719-A543-B835-84A6B35E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682F-75D1-0F42-8053-0064F6E69AD9}" type="slidenum">
              <a:rPr lang="pt-PT" smtClean="0"/>
              <a:t>13</a:t>
            </a:fld>
            <a:endParaRPr lang="pt-PT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FA5E9C22-67F2-2FD5-2C47-B69D92778DBC}"/>
              </a:ext>
            </a:extLst>
          </p:cNvPr>
          <p:cNvGrpSpPr/>
          <p:nvPr/>
        </p:nvGrpSpPr>
        <p:grpSpPr>
          <a:xfrm>
            <a:off x="1196640" y="1098253"/>
            <a:ext cx="4060271" cy="4997741"/>
            <a:chOff x="75501" y="365125"/>
            <a:chExt cx="4060271" cy="5811838"/>
          </a:xfrm>
        </p:grpSpPr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93E7382B-74C8-A41A-2855-FE4ED151ADB9}"/>
                </a:ext>
              </a:extLst>
            </p:cNvPr>
            <p:cNvSpPr txBox="1">
              <a:spLocks/>
            </p:cNvSpPr>
            <p:nvPr/>
          </p:nvSpPr>
          <p:spPr>
            <a:xfrm>
              <a:off x="75502" y="365125"/>
              <a:ext cx="4060270" cy="381495"/>
            </a:xfrm>
            <a:prstGeom prst="rect">
              <a:avLst/>
            </a:prstGeom>
            <a:solidFill>
              <a:schemeClr val="accent2"/>
            </a:solidFill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500" b="1"/>
                <a:t>Cluster 7 (n=60)</a:t>
              </a:r>
              <a:endParaRPr lang="en-US" sz="1500" b="1" dirty="0"/>
            </a:p>
          </p:txBody>
        </p:sp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FE56C5AC-F976-BADE-0001-7AD46947CAB7}"/>
                </a:ext>
              </a:extLst>
            </p:cNvPr>
            <p:cNvSpPr txBox="1">
              <a:spLocks/>
            </p:cNvSpPr>
            <p:nvPr/>
          </p:nvSpPr>
          <p:spPr>
            <a:xfrm>
              <a:off x="75501" y="746620"/>
              <a:ext cx="4060271" cy="5430343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 b="1" dirty="0">
                  <a:solidFill>
                    <a:srgbClr val="FF0000"/>
                  </a:solidFill>
                </a:rPr>
                <a:t>1.Identification:</a:t>
              </a:r>
            </a:p>
            <a:p>
              <a:r>
                <a:rPr lang="en-US" sz="1500" dirty="0"/>
                <a:t>low Intensity</a:t>
              </a:r>
            </a:p>
            <a:p>
              <a:r>
                <a:rPr lang="en-US" sz="1500" dirty="0"/>
                <a:t>Pasture 75%</a:t>
              </a:r>
            </a:p>
            <a:p>
              <a:r>
                <a:rPr lang="en-US" sz="1500" dirty="0"/>
                <a:t>Bovines 85%, specialized 65%</a:t>
              </a:r>
            </a:p>
            <a:p>
              <a:r>
                <a:rPr lang="en-US" sz="1500" b="1" dirty="0">
                  <a:solidFill>
                    <a:srgbClr val="FF0000"/>
                  </a:solidFill>
                </a:rPr>
                <a:t>2. ANOVA drivers:</a:t>
              </a:r>
            </a:p>
            <a:p>
              <a:r>
                <a:rPr lang="en-US" sz="1500" dirty="0"/>
                <a:t>53% of land &lt; 8% decline</a:t>
              </a:r>
            </a:p>
            <a:p>
              <a:r>
                <a:rPr lang="en-US" sz="1500" dirty="0"/>
                <a:t>Average altitude: 113 M</a:t>
              </a:r>
            </a:p>
            <a:p>
              <a:r>
                <a:rPr lang="en-US" sz="1500" dirty="0"/>
                <a:t>Soil: 41% high value; 30% reduced value, </a:t>
              </a:r>
            </a:p>
            <a:p>
              <a:r>
                <a:rPr lang="en-US" sz="1500" dirty="0"/>
                <a:t>Precipitation: 701 mm/year</a:t>
              </a:r>
            </a:p>
            <a:p>
              <a:r>
                <a:rPr lang="en-US" sz="1500" dirty="0"/>
                <a:t>Average Temperature: 16,1ºC</a:t>
              </a:r>
            </a:p>
            <a:p>
              <a:r>
                <a:rPr lang="en-US" sz="1500" dirty="0"/>
                <a:t>Water availability:18%</a:t>
              </a:r>
            </a:p>
            <a:p>
              <a:r>
                <a:rPr lang="en-US" sz="1500" dirty="0"/>
                <a:t>Average farm size: 8,8 Ha</a:t>
              </a:r>
            </a:p>
            <a:p>
              <a:r>
                <a:rPr lang="en-US" sz="1500" b="1" dirty="0">
                  <a:solidFill>
                    <a:srgbClr val="FF0000"/>
                  </a:solidFill>
                </a:rPr>
                <a:t>3. Labor productivity/year:  </a:t>
              </a:r>
              <a:r>
                <a:rPr lang="en-US" sz="1500" b="1" dirty="0"/>
                <a:t>42 691 €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1500" dirty="0"/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E2C5477D-4CE3-BE21-5168-252CBB5E163A}"/>
              </a:ext>
            </a:extLst>
          </p:cNvPr>
          <p:cNvGrpSpPr/>
          <p:nvPr/>
        </p:nvGrpSpPr>
        <p:grpSpPr>
          <a:xfrm>
            <a:off x="6935089" y="1101057"/>
            <a:ext cx="4060271" cy="4994939"/>
            <a:chOff x="4790114" y="365125"/>
            <a:chExt cx="4060271" cy="5811838"/>
          </a:xfrm>
        </p:grpSpPr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A36B3442-B491-409F-E52D-E776AD487760}"/>
                </a:ext>
              </a:extLst>
            </p:cNvPr>
            <p:cNvSpPr txBox="1">
              <a:spLocks/>
            </p:cNvSpPr>
            <p:nvPr/>
          </p:nvSpPr>
          <p:spPr>
            <a:xfrm>
              <a:off x="4790114" y="365125"/>
              <a:ext cx="4060271" cy="381495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500" b="1" dirty="0"/>
                <a:t>Cluster 8 (n=27)</a:t>
              </a:r>
            </a:p>
          </p:txBody>
        </p: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DB734741-4D6B-1903-117B-A531549FB72D}"/>
                </a:ext>
              </a:extLst>
            </p:cNvPr>
            <p:cNvSpPr txBox="1">
              <a:spLocks/>
            </p:cNvSpPr>
            <p:nvPr/>
          </p:nvSpPr>
          <p:spPr>
            <a:xfrm>
              <a:off x="4790114" y="746620"/>
              <a:ext cx="4060271" cy="5430343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 b="1" dirty="0">
                  <a:solidFill>
                    <a:srgbClr val="FF0000"/>
                  </a:solidFill>
                </a:rPr>
                <a:t>1. Identification</a:t>
              </a:r>
            </a:p>
            <a:p>
              <a:r>
                <a:rPr lang="en-US" sz="1500" dirty="0"/>
                <a:t>Medium Intensity</a:t>
              </a:r>
            </a:p>
            <a:p>
              <a:r>
                <a:rPr lang="en-US" sz="1500" dirty="0"/>
                <a:t>Arable 40%, pastures 42%</a:t>
              </a:r>
            </a:p>
            <a:p>
              <a:r>
                <a:rPr lang="en-US" sz="1500" dirty="0"/>
                <a:t>Bovines 82%, specialized 25%</a:t>
              </a:r>
            </a:p>
            <a:p>
              <a:r>
                <a:rPr lang="en-US" sz="1500" b="1" dirty="0">
                  <a:solidFill>
                    <a:srgbClr val="FF0000"/>
                  </a:solidFill>
                </a:rPr>
                <a:t>2. ANOVA drivers</a:t>
              </a:r>
            </a:p>
            <a:p>
              <a:r>
                <a:rPr lang="en-US" sz="1500" dirty="0"/>
                <a:t>86% of land &lt; 8% decline; 7% of land &gt;16% decline</a:t>
              </a:r>
            </a:p>
            <a:p>
              <a:r>
                <a:rPr lang="en-US" sz="1500" dirty="0"/>
                <a:t>Average altitude: 26 M</a:t>
              </a:r>
            </a:p>
            <a:p>
              <a:r>
                <a:rPr lang="en-US" sz="1500" dirty="0"/>
                <a:t>Soil: 75% high value; </a:t>
              </a:r>
            </a:p>
            <a:p>
              <a:r>
                <a:rPr lang="en-US" sz="1500" dirty="0"/>
                <a:t>Precipitation: 689 mm/year</a:t>
              </a:r>
            </a:p>
            <a:p>
              <a:r>
                <a:rPr lang="en-US" sz="1500" dirty="0"/>
                <a:t>Average Temperature: 16,5ºC</a:t>
              </a:r>
            </a:p>
            <a:p>
              <a:r>
                <a:rPr lang="en-US" sz="1500" dirty="0"/>
                <a:t>Water availability:70%</a:t>
              </a:r>
            </a:p>
            <a:p>
              <a:r>
                <a:rPr lang="en-US" sz="1500" dirty="0"/>
                <a:t>Average farm size: 23 Ha</a:t>
              </a:r>
            </a:p>
            <a:p>
              <a:r>
                <a:rPr lang="en-US" sz="1500" b="1" dirty="0">
                  <a:solidFill>
                    <a:srgbClr val="FF0000"/>
                  </a:solidFill>
                </a:rPr>
                <a:t>3. Labor productivity/year</a:t>
              </a:r>
              <a:r>
                <a:rPr lang="en-US" sz="1500" dirty="0"/>
                <a:t>:  </a:t>
              </a:r>
              <a:r>
                <a:rPr lang="en-US" sz="1500" b="1" dirty="0"/>
                <a:t>41 731 € </a:t>
              </a:r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E06C9847-42ED-CF4D-8A1B-DB4A30E62BF8}"/>
              </a:ext>
            </a:extLst>
          </p:cNvPr>
          <p:cNvGrpSpPr/>
          <p:nvPr/>
        </p:nvGrpSpPr>
        <p:grpSpPr>
          <a:xfrm>
            <a:off x="0" y="156055"/>
            <a:ext cx="12451080" cy="857199"/>
            <a:chOff x="0" y="156055"/>
            <a:chExt cx="12451080" cy="857199"/>
          </a:xfrm>
        </p:grpSpPr>
        <p:cxnSp>
          <p:nvCxnSpPr>
            <p:cNvPr id="21" name="Conexão Reta 20">
              <a:extLst>
                <a:ext uri="{FF2B5EF4-FFF2-40B4-BE49-F238E27FC236}">
                  <a16:creationId xmlns:a16="http://schemas.microsoft.com/office/drawing/2014/main" id="{32C7C70E-D84F-C918-0DFB-C93F1C30CAB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13254"/>
              <a:ext cx="11628120" cy="0"/>
            </a:xfrm>
            <a:prstGeom prst="line">
              <a:avLst/>
            </a:prstGeom>
            <a:ln w="508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855F8F55-C5A7-7188-0AA8-2DF20B69CED8}"/>
                </a:ext>
              </a:extLst>
            </p:cNvPr>
            <p:cNvSpPr txBox="1"/>
            <p:nvPr/>
          </p:nvSpPr>
          <p:spPr>
            <a:xfrm>
              <a:off x="426720" y="156055"/>
              <a:ext cx="12024360" cy="703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  <a:spcAft>
                  <a:spcPts val="800"/>
                </a:spcAft>
              </a:pPr>
              <a:r>
                <a:rPr lang="en-US" sz="3800" b="1" dirty="0">
                  <a:solidFill>
                    <a:schemeClr val="accent5">
                      <a:lumMod val="75000"/>
                    </a:schemeClr>
                  </a:solidFill>
                </a:rPr>
                <a:t>Results- Characterization of each FS (III)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1302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5F071152-BF2D-3B4C-AF5A-7E96BA2CD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27/05/22</a:t>
            </a:r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A402D850-A23F-2241-8243-A00089B8F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Productive Options for Farmers South Region (NUTS2 Alentejo + Algarve)</a:t>
            </a:r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162FB5D-C719-A543-B835-84A6B35E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682F-75D1-0F42-8053-0064F6E69AD9}" type="slidenum">
              <a:rPr lang="pt-PT" smtClean="0"/>
              <a:t>14</a:t>
            </a:fld>
            <a:endParaRPr lang="pt-PT"/>
          </a:p>
        </p:txBody>
      </p: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0A65EAEF-18E8-4B49-9254-BA0890E1BD36}"/>
              </a:ext>
            </a:extLst>
          </p:cNvPr>
          <p:cNvCxnSpPr>
            <a:cxnSpLocks/>
          </p:cNvCxnSpPr>
          <p:nvPr/>
        </p:nvCxnSpPr>
        <p:spPr>
          <a:xfrm>
            <a:off x="0" y="1013254"/>
            <a:ext cx="11628120" cy="0"/>
          </a:xfrm>
          <a:prstGeom prst="line">
            <a:avLst/>
          </a:prstGeom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B9B6CBA3-9DA1-ABC2-0229-CCB63C439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9964"/>
            <a:ext cx="12192000" cy="3861117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D17475C-31E9-7420-E2D4-775099FDB3D8}"/>
              </a:ext>
            </a:extLst>
          </p:cNvPr>
          <p:cNvGrpSpPr/>
          <p:nvPr/>
        </p:nvGrpSpPr>
        <p:grpSpPr>
          <a:xfrm>
            <a:off x="0" y="136525"/>
            <a:ext cx="12252960" cy="1323439"/>
            <a:chOff x="0" y="136525"/>
            <a:chExt cx="12252960" cy="1323439"/>
          </a:xfrm>
        </p:grpSpPr>
        <p:cxnSp>
          <p:nvCxnSpPr>
            <p:cNvPr id="19" name="Conexão Reta 18">
              <a:extLst>
                <a:ext uri="{FF2B5EF4-FFF2-40B4-BE49-F238E27FC236}">
                  <a16:creationId xmlns:a16="http://schemas.microsoft.com/office/drawing/2014/main" id="{8AA9A98C-C504-0CC8-649B-2E77E4D1B82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13254"/>
              <a:ext cx="11628120" cy="0"/>
            </a:xfrm>
            <a:prstGeom prst="line">
              <a:avLst/>
            </a:prstGeom>
            <a:ln w="508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E0E7F613-15F8-ED33-A381-205CA6E3C9F9}"/>
                </a:ext>
              </a:extLst>
            </p:cNvPr>
            <p:cNvSpPr txBox="1"/>
            <p:nvPr/>
          </p:nvSpPr>
          <p:spPr>
            <a:xfrm>
              <a:off x="228600" y="136525"/>
              <a:ext cx="120243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</a:rPr>
                <a:t>Results: Chemical-Mechanical Technological Model</a:t>
              </a:r>
              <a:endParaRPr lang="pt-PT" sz="40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endParaRPr lang="pt-PT" sz="4000" b="1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3A920D60-F7C5-B725-74CE-0AEDFDAE8056}"/>
              </a:ext>
            </a:extLst>
          </p:cNvPr>
          <p:cNvSpPr/>
          <p:nvPr/>
        </p:nvSpPr>
        <p:spPr>
          <a:xfrm>
            <a:off x="1177636" y="5536957"/>
            <a:ext cx="10176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</a:rPr>
              <a:t>labor productivity = (earth productivity) VPPT x (area per unit of work)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720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5F071152-BF2D-3B4C-AF5A-7E96BA2CD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27/05/22</a:t>
            </a:r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A402D850-A23F-2241-8243-A00089B8F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Productive Options for Farmers South Region (NUTS2 Alentejo + Algarve)</a:t>
            </a:r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162FB5D-C719-A543-B835-84A6B35E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682F-75D1-0F42-8053-0064F6E69AD9}" type="slidenum">
              <a:rPr lang="pt-PT" smtClean="0"/>
              <a:t>15</a:t>
            </a:fld>
            <a:endParaRPr lang="pt-PT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C0E5934B-8F07-014A-A7F7-1C86110F1FA3}"/>
              </a:ext>
            </a:extLst>
          </p:cNvPr>
          <p:cNvGrpSpPr/>
          <p:nvPr/>
        </p:nvGrpSpPr>
        <p:grpSpPr>
          <a:xfrm>
            <a:off x="0" y="136525"/>
            <a:ext cx="12252960" cy="1323439"/>
            <a:chOff x="0" y="136525"/>
            <a:chExt cx="12252960" cy="1323439"/>
          </a:xfrm>
        </p:grpSpPr>
        <p:cxnSp>
          <p:nvCxnSpPr>
            <p:cNvPr id="6" name="Conexão Reta 5">
              <a:extLst>
                <a:ext uri="{FF2B5EF4-FFF2-40B4-BE49-F238E27FC236}">
                  <a16:creationId xmlns:a16="http://schemas.microsoft.com/office/drawing/2014/main" id="{0A65EAEF-18E8-4B49-9254-BA0890E1BD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13254"/>
              <a:ext cx="11628120" cy="0"/>
            </a:xfrm>
            <a:prstGeom prst="line">
              <a:avLst/>
            </a:prstGeom>
            <a:ln w="508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DD1EE782-9925-EF49-8E44-88B085336014}"/>
                </a:ext>
              </a:extLst>
            </p:cNvPr>
            <p:cNvSpPr txBox="1"/>
            <p:nvPr/>
          </p:nvSpPr>
          <p:spPr>
            <a:xfrm>
              <a:off x="228600" y="136525"/>
              <a:ext cx="120243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</a:rPr>
                <a:t>Results- ANOVA DRIVERS (I)</a:t>
              </a:r>
              <a:endParaRPr lang="pt-PT" sz="40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endParaRPr lang="pt-PT" sz="4000" b="1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</p:grpSp>
      <p:pic>
        <p:nvPicPr>
          <p:cNvPr id="8" name="Imagem 7">
            <a:extLst>
              <a:ext uri="{FF2B5EF4-FFF2-40B4-BE49-F238E27FC236}">
                <a16:creationId xmlns:a16="http://schemas.microsoft.com/office/drawing/2014/main" id="{2D3A973C-74CE-8F65-F029-EF378DE05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4" y="1394934"/>
            <a:ext cx="11916731" cy="444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85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5F071152-BF2D-3B4C-AF5A-7E96BA2CD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27/05/22</a:t>
            </a:r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A402D850-A23F-2241-8243-A00089B8F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Productive Options for Farmers South Region (NUTS2 Alentejo + Algarve)</a:t>
            </a:r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162FB5D-C719-A543-B835-84A6B35E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682F-75D1-0F42-8053-0064F6E69AD9}" type="slidenum">
              <a:rPr lang="pt-PT" smtClean="0"/>
              <a:t>16</a:t>
            </a:fld>
            <a:endParaRPr lang="pt-PT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C0E5934B-8F07-014A-A7F7-1C86110F1FA3}"/>
              </a:ext>
            </a:extLst>
          </p:cNvPr>
          <p:cNvGrpSpPr/>
          <p:nvPr/>
        </p:nvGrpSpPr>
        <p:grpSpPr>
          <a:xfrm>
            <a:off x="0" y="136525"/>
            <a:ext cx="12252960" cy="1323439"/>
            <a:chOff x="0" y="136525"/>
            <a:chExt cx="12252960" cy="1323439"/>
          </a:xfrm>
        </p:grpSpPr>
        <p:cxnSp>
          <p:nvCxnSpPr>
            <p:cNvPr id="6" name="Conexão Reta 5">
              <a:extLst>
                <a:ext uri="{FF2B5EF4-FFF2-40B4-BE49-F238E27FC236}">
                  <a16:creationId xmlns:a16="http://schemas.microsoft.com/office/drawing/2014/main" id="{0A65EAEF-18E8-4B49-9254-BA0890E1BD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13254"/>
              <a:ext cx="11628120" cy="0"/>
            </a:xfrm>
            <a:prstGeom prst="line">
              <a:avLst/>
            </a:prstGeom>
            <a:ln w="508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DD1EE782-9925-EF49-8E44-88B085336014}"/>
                </a:ext>
              </a:extLst>
            </p:cNvPr>
            <p:cNvSpPr txBox="1"/>
            <p:nvPr/>
          </p:nvSpPr>
          <p:spPr>
            <a:xfrm>
              <a:off x="228600" y="136525"/>
              <a:ext cx="120243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</a:rPr>
                <a:t>Results- ANOVA DRIVERS (II)</a:t>
              </a:r>
              <a:endParaRPr lang="pt-PT" sz="40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endParaRPr lang="pt-PT" sz="4000" b="1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</p:grp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EC876320-2B8A-1E91-40FC-B5053FCC6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994885"/>
              </p:ext>
            </p:extLst>
          </p:nvPr>
        </p:nvGraphicFramePr>
        <p:xfrm>
          <a:off x="642939" y="1685925"/>
          <a:ext cx="10985181" cy="2595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295">
                  <a:extLst>
                    <a:ext uri="{9D8B030D-6E8A-4147-A177-3AD203B41FA5}">
                      <a16:colId xmlns:a16="http://schemas.microsoft.com/office/drawing/2014/main" val="4245211859"/>
                    </a:ext>
                  </a:extLst>
                </a:gridCol>
                <a:gridCol w="3831242">
                  <a:extLst>
                    <a:ext uri="{9D8B030D-6E8A-4147-A177-3AD203B41FA5}">
                      <a16:colId xmlns:a16="http://schemas.microsoft.com/office/drawing/2014/main" val="2721208531"/>
                    </a:ext>
                  </a:extLst>
                </a:gridCol>
                <a:gridCol w="6339644">
                  <a:extLst>
                    <a:ext uri="{9D8B030D-6E8A-4147-A177-3AD203B41FA5}">
                      <a16:colId xmlns:a16="http://schemas.microsoft.com/office/drawing/2014/main" val="3196842011"/>
                    </a:ext>
                  </a:extLst>
                </a:gridCol>
              </a:tblGrid>
              <a:tr h="289952"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>
                          <a:effectLst/>
                        </a:rPr>
                        <a:t>Cluster</a:t>
                      </a:r>
                      <a:endParaRPr lang="pt-PT" sz="13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>
                          <a:effectLst/>
                        </a:rPr>
                        <a:t>Description </a:t>
                      </a:r>
                      <a:endParaRPr lang="pt-PT" sz="13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u="none" strike="noStrike">
                          <a:effectLst/>
                        </a:rPr>
                        <a:t>Main drivers</a:t>
                      </a:r>
                      <a:endParaRPr lang="pt-PT" sz="13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87631269"/>
                  </a:ext>
                </a:extLst>
              </a:tr>
              <a:tr h="289952"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>
                          <a:effectLst/>
                        </a:rPr>
                        <a:t>1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>
                          <a:effectLst/>
                        </a:rPr>
                        <a:t>Medium Intensity; Permanent Cultures; Ovines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>
                          <a:effectLst/>
                        </a:rPr>
                        <a:t>Average Temperature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173295521"/>
                  </a:ext>
                </a:extLst>
              </a:tr>
              <a:tr h="289952"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>
                          <a:effectLst/>
                        </a:rPr>
                        <a:t>2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>
                          <a:effectLst/>
                        </a:rPr>
                        <a:t>Medium Intensity; Permanent Cultures; Ovines; Bovines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 dirty="0" err="1">
                          <a:effectLst/>
                        </a:rPr>
                        <a:t>Higher</a:t>
                      </a:r>
                      <a:r>
                        <a:rPr lang="pt-PT" sz="1100" u="none" strike="noStrike" dirty="0">
                          <a:effectLst/>
                        </a:rPr>
                        <a:t> </a:t>
                      </a:r>
                      <a:r>
                        <a:rPr lang="pt-PT" sz="1100" u="none" strike="noStrike" dirty="0" err="1">
                          <a:effectLst/>
                        </a:rPr>
                        <a:t>slope</a:t>
                      </a:r>
                      <a:r>
                        <a:rPr lang="pt-PT" sz="1100" u="none" strike="noStrike" dirty="0">
                          <a:effectLst/>
                        </a:rPr>
                        <a:t>; </a:t>
                      </a:r>
                      <a:r>
                        <a:rPr lang="pt-PT" sz="1100" b="1" u="none" strike="noStrike" dirty="0" err="1">
                          <a:effectLst/>
                        </a:rPr>
                        <a:t>Higher</a:t>
                      </a:r>
                      <a:r>
                        <a:rPr lang="pt-PT" sz="1100" b="1" u="none" strike="noStrike" dirty="0">
                          <a:effectLst/>
                        </a:rPr>
                        <a:t> altitude </a:t>
                      </a:r>
                      <a:r>
                        <a:rPr lang="pt-PT" sz="1100" b="1" u="none" strike="noStrike" dirty="0" err="1">
                          <a:effectLst/>
                        </a:rPr>
                        <a:t>Gradient</a:t>
                      </a:r>
                      <a:r>
                        <a:rPr lang="pt-PT" sz="1100" u="none" strike="noStrike" dirty="0">
                          <a:effectLst/>
                        </a:rPr>
                        <a:t>; </a:t>
                      </a:r>
                      <a:r>
                        <a:rPr lang="pt-PT" sz="1100" u="none" strike="noStrike" dirty="0" err="1">
                          <a:effectLst/>
                        </a:rPr>
                        <a:t>Maximum</a:t>
                      </a:r>
                      <a:r>
                        <a:rPr lang="pt-PT" sz="1100" u="none" strike="noStrike" dirty="0">
                          <a:effectLst/>
                        </a:rPr>
                        <a:t> altitude 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4223862339"/>
                  </a:ext>
                </a:extLst>
              </a:tr>
              <a:tr h="289952"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>
                          <a:effectLst/>
                        </a:rPr>
                        <a:t>3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>
                          <a:effectLst/>
                        </a:rPr>
                        <a:t>Low intensity; arable land; Bovines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>
                          <a:effectLst/>
                        </a:rPr>
                        <a:t>Average size of agricultural Farms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1846730368"/>
                  </a:ext>
                </a:extLst>
              </a:tr>
              <a:tr h="289952"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>
                          <a:effectLst/>
                        </a:rPr>
                        <a:t>4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>
                          <a:effectLst/>
                        </a:rPr>
                        <a:t>Low Intensity; Pastures; Bovines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1" u="none" strike="noStrike" dirty="0" err="1">
                          <a:effectLst/>
                        </a:rPr>
                        <a:t>Higher</a:t>
                      </a:r>
                      <a:r>
                        <a:rPr lang="pt-PT" sz="1100" b="1" u="none" strike="noStrike" dirty="0">
                          <a:effectLst/>
                        </a:rPr>
                        <a:t> altitude </a:t>
                      </a:r>
                      <a:r>
                        <a:rPr lang="pt-PT" sz="1100" b="1" u="none" strike="noStrike" dirty="0" err="1">
                          <a:effectLst/>
                        </a:rPr>
                        <a:t>Gradient</a:t>
                      </a:r>
                      <a:r>
                        <a:rPr lang="pt-PT" sz="1100" u="none" strike="noStrike" dirty="0">
                          <a:effectLst/>
                        </a:rPr>
                        <a:t>; </a:t>
                      </a:r>
                      <a:r>
                        <a:rPr lang="pt-PT" sz="1100" b="1" u="none" strike="noStrike" dirty="0" err="1">
                          <a:effectLst/>
                        </a:rPr>
                        <a:t>Soil</a:t>
                      </a:r>
                      <a:r>
                        <a:rPr lang="pt-PT" sz="1100" b="1" u="none" strike="noStrike" dirty="0">
                          <a:effectLst/>
                        </a:rPr>
                        <a:t> </a:t>
                      </a:r>
                      <a:r>
                        <a:rPr lang="pt-PT" sz="1100" b="1" u="none" strike="noStrike" dirty="0" err="1">
                          <a:effectLst/>
                        </a:rPr>
                        <a:t>of</a:t>
                      </a:r>
                      <a:r>
                        <a:rPr lang="pt-PT" sz="1100" b="1" u="none" strike="noStrike" dirty="0">
                          <a:effectLst/>
                        </a:rPr>
                        <a:t> </a:t>
                      </a:r>
                      <a:r>
                        <a:rPr lang="pt-PT" sz="1100" b="1" u="none" strike="noStrike" dirty="0" err="1">
                          <a:effectLst/>
                        </a:rPr>
                        <a:t>Reduced</a:t>
                      </a:r>
                      <a:r>
                        <a:rPr lang="pt-PT" sz="1100" b="1" u="none" strike="noStrike" dirty="0">
                          <a:effectLst/>
                        </a:rPr>
                        <a:t> </a:t>
                      </a:r>
                      <a:r>
                        <a:rPr lang="pt-PT" sz="1100" b="1" u="none" strike="noStrike" dirty="0" err="1">
                          <a:effectLst/>
                        </a:rPr>
                        <a:t>Ecological</a:t>
                      </a:r>
                      <a:r>
                        <a:rPr lang="pt-PT" sz="1100" b="1" u="none" strike="noStrike" dirty="0">
                          <a:effectLst/>
                        </a:rPr>
                        <a:t> </a:t>
                      </a:r>
                      <a:r>
                        <a:rPr lang="pt-PT" sz="1100" b="1" u="none" strike="noStrike" dirty="0" err="1">
                          <a:effectLst/>
                        </a:rPr>
                        <a:t>Value</a:t>
                      </a:r>
                      <a:r>
                        <a:rPr lang="pt-PT" sz="1100" u="none" strike="noStrike" dirty="0">
                          <a:effectLst/>
                        </a:rPr>
                        <a:t>; </a:t>
                      </a:r>
                      <a:r>
                        <a:rPr lang="pt-PT" sz="1100" u="none" strike="noStrike" dirty="0" err="1">
                          <a:effectLst/>
                        </a:rPr>
                        <a:t>Maximum</a:t>
                      </a:r>
                      <a:r>
                        <a:rPr lang="pt-PT" sz="1100" u="none" strike="noStrike" dirty="0">
                          <a:effectLst/>
                        </a:rPr>
                        <a:t> altitude 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2470141709"/>
                  </a:ext>
                </a:extLst>
              </a:tr>
              <a:tr h="289952"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>
                          <a:effectLst/>
                        </a:rPr>
                        <a:t>5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>
                          <a:effectLst/>
                        </a:rPr>
                        <a:t>Very high intensity; Permanent ; Bovines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1" u="none" strike="noStrike" dirty="0" err="1">
                          <a:effectLst/>
                        </a:rPr>
                        <a:t>Slope</a:t>
                      </a:r>
                      <a:r>
                        <a:rPr lang="pt-PT" sz="1100" b="1" u="none" strike="noStrike" dirty="0">
                          <a:effectLst/>
                        </a:rPr>
                        <a:t> &lt; 8%</a:t>
                      </a:r>
                      <a:endParaRPr lang="pt-P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3970404032"/>
                  </a:ext>
                </a:extLst>
              </a:tr>
              <a:tr h="289952"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>
                          <a:effectLst/>
                        </a:rPr>
                        <a:t>6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>
                          <a:effectLst/>
                        </a:rPr>
                        <a:t>High Intensity; Arable; Bovines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 dirty="0" err="1">
                          <a:effectLst/>
                        </a:rPr>
                        <a:t>Slope</a:t>
                      </a:r>
                      <a:r>
                        <a:rPr lang="pt-PT" sz="1100" u="none" strike="noStrike" dirty="0">
                          <a:effectLst/>
                        </a:rPr>
                        <a:t> &lt;8%; </a:t>
                      </a:r>
                      <a:r>
                        <a:rPr lang="pt-PT" sz="1100" b="1" u="none" strike="noStrike" dirty="0" err="1">
                          <a:effectLst/>
                        </a:rPr>
                        <a:t>Soil</a:t>
                      </a:r>
                      <a:r>
                        <a:rPr lang="pt-PT" sz="1100" b="1" u="none" strike="noStrike" dirty="0">
                          <a:effectLst/>
                        </a:rPr>
                        <a:t> </a:t>
                      </a:r>
                      <a:r>
                        <a:rPr lang="pt-PT" sz="1100" b="1" u="none" strike="noStrike" dirty="0" err="1">
                          <a:effectLst/>
                        </a:rPr>
                        <a:t>of</a:t>
                      </a:r>
                      <a:r>
                        <a:rPr lang="pt-PT" sz="1100" b="1" u="none" strike="noStrike" dirty="0">
                          <a:effectLst/>
                        </a:rPr>
                        <a:t> </a:t>
                      </a:r>
                      <a:r>
                        <a:rPr lang="pt-PT" sz="1100" b="1" u="none" strike="noStrike" dirty="0" err="1">
                          <a:effectLst/>
                        </a:rPr>
                        <a:t>higher</a:t>
                      </a:r>
                      <a:r>
                        <a:rPr lang="pt-PT" sz="1100" b="1" u="none" strike="noStrike" dirty="0">
                          <a:effectLst/>
                        </a:rPr>
                        <a:t> </a:t>
                      </a:r>
                      <a:r>
                        <a:rPr lang="pt-PT" sz="1100" b="1" u="none" strike="noStrike" dirty="0" err="1">
                          <a:effectLst/>
                        </a:rPr>
                        <a:t>Ecological</a:t>
                      </a:r>
                      <a:r>
                        <a:rPr lang="pt-PT" sz="1100" b="1" u="none" strike="noStrike" dirty="0">
                          <a:effectLst/>
                        </a:rPr>
                        <a:t> </a:t>
                      </a:r>
                      <a:r>
                        <a:rPr lang="pt-PT" sz="1100" b="1" u="none" strike="noStrike" dirty="0" err="1">
                          <a:effectLst/>
                        </a:rPr>
                        <a:t>Value</a:t>
                      </a:r>
                      <a:r>
                        <a:rPr lang="pt-PT" sz="1100" u="none" strike="noStrike" dirty="0">
                          <a:effectLst/>
                        </a:rPr>
                        <a:t>; </a:t>
                      </a:r>
                      <a:r>
                        <a:rPr lang="pt-PT" sz="1100" u="none" strike="noStrike" dirty="0" err="1">
                          <a:effectLst/>
                        </a:rPr>
                        <a:t>Average</a:t>
                      </a:r>
                      <a:r>
                        <a:rPr lang="pt-PT" sz="1100" u="none" strike="noStrike" dirty="0">
                          <a:effectLst/>
                        </a:rPr>
                        <a:t> </a:t>
                      </a:r>
                      <a:r>
                        <a:rPr lang="pt-PT" sz="1100" u="none" strike="noStrike" dirty="0" err="1">
                          <a:effectLst/>
                        </a:rPr>
                        <a:t>size</a:t>
                      </a:r>
                      <a:r>
                        <a:rPr lang="pt-PT" sz="1100" u="none" strike="noStrike" dirty="0">
                          <a:effectLst/>
                        </a:rPr>
                        <a:t> </a:t>
                      </a:r>
                      <a:r>
                        <a:rPr lang="pt-PT" sz="1100" u="none" strike="noStrike" dirty="0" err="1">
                          <a:effectLst/>
                        </a:rPr>
                        <a:t>of</a:t>
                      </a:r>
                      <a:r>
                        <a:rPr lang="pt-PT" sz="1100" u="none" strike="noStrike" dirty="0">
                          <a:effectLst/>
                        </a:rPr>
                        <a:t> </a:t>
                      </a:r>
                      <a:r>
                        <a:rPr lang="pt-PT" sz="1100" u="none" strike="noStrike" dirty="0" err="1">
                          <a:effectLst/>
                        </a:rPr>
                        <a:t>agricultural</a:t>
                      </a:r>
                      <a:r>
                        <a:rPr lang="pt-PT" sz="1100" u="none" strike="noStrike" dirty="0">
                          <a:effectLst/>
                        </a:rPr>
                        <a:t> </a:t>
                      </a:r>
                      <a:r>
                        <a:rPr lang="pt-PT" sz="1100" u="none" strike="noStrike" dirty="0" err="1">
                          <a:effectLst/>
                        </a:rPr>
                        <a:t>Farms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2628574345"/>
                  </a:ext>
                </a:extLst>
              </a:tr>
              <a:tr h="289952"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>
                          <a:effectLst/>
                        </a:rPr>
                        <a:t>7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>
                          <a:effectLst/>
                        </a:rPr>
                        <a:t>Low Intensity; Pasture; Specialized Bovines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 dirty="0" err="1">
                          <a:effectLst/>
                        </a:rPr>
                        <a:t>Average</a:t>
                      </a:r>
                      <a:r>
                        <a:rPr lang="pt-PT" sz="1100" u="none" strike="noStrike" dirty="0">
                          <a:effectLst/>
                        </a:rPr>
                        <a:t> Total </a:t>
                      </a:r>
                      <a:r>
                        <a:rPr lang="pt-PT" sz="1100" u="none" strike="noStrike" dirty="0" err="1">
                          <a:effectLst/>
                        </a:rPr>
                        <a:t>Precipitation</a:t>
                      </a:r>
                      <a:r>
                        <a:rPr lang="pt-PT" sz="1100" u="none" strike="noStrike" dirty="0">
                          <a:effectLst/>
                        </a:rPr>
                        <a:t> 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1343717637"/>
                  </a:ext>
                </a:extLst>
              </a:tr>
              <a:tr h="276145"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>
                          <a:effectLst/>
                        </a:rPr>
                        <a:t>8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>
                          <a:effectLst/>
                        </a:rPr>
                        <a:t>Medium Intensity; Arable; Bovines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1" u="none" strike="noStrike" dirty="0" err="1">
                          <a:effectLst/>
                        </a:rPr>
                        <a:t>Slope</a:t>
                      </a:r>
                      <a:r>
                        <a:rPr lang="pt-PT" sz="1100" b="1" u="none" strike="noStrike" dirty="0">
                          <a:effectLst/>
                        </a:rPr>
                        <a:t> &lt;8%; </a:t>
                      </a:r>
                      <a:r>
                        <a:rPr lang="pt-PT" sz="1100" b="1" u="none" strike="noStrike" dirty="0" err="1">
                          <a:effectLst/>
                        </a:rPr>
                        <a:t>Soil</a:t>
                      </a:r>
                      <a:r>
                        <a:rPr lang="pt-PT" sz="1100" b="1" u="none" strike="noStrike" dirty="0">
                          <a:effectLst/>
                        </a:rPr>
                        <a:t> </a:t>
                      </a:r>
                      <a:r>
                        <a:rPr lang="pt-PT" sz="1100" b="1" u="none" strike="noStrike" dirty="0" err="1">
                          <a:effectLst/>
                        </a:rPr>
                        <a:t>of</a:t>
                      </a:r>
                      <a:r>
                        <a:rPr lang="pt-PT" sz="1100" b="1" u="none" strike="noStrike" dirty="0">
                          <a:effectLst/>
                        </a:rPr>
                        <a:t> </a:t>
                      </a:r>
                      <a:r>
                        <a:rPr lang="pt-PT" sz="1100" b="1" u="none" strike="noStrike" dirty="0" err="1">
                          <a:effectLst/>
                        </a:rPr>
                        <a:t>higher</a:t>
                      </a:r>
                      <a:r>
                        <a:rPr lang="pt-PT" sz="1100" b="1" u="none" strike="noStrike" dirty="0">
                          <a:effectLst/>
                        </a:rPr>
                        <a:t> </a:t>
                      </a:r>
                      <a:r>
                        <a:rPr lang="pt-PT" sz="1100" b="1" u="none" strike="noStrike" dirty="0" err="1">
                          <a:effectLst/>
                        </a:rPr>
                        <a:t>Ecological</a:t>
                      </a:r>
                      <a:r>
                        <a:rPr lang="pt-PT" sz="1100" b="1" u="none" strike="noStrike" dirty="0">
                          <a:effectLst/>
                        </a:rPr>
                        <a:t> </a:t>
                      </a:r>
                      <a:r>
                        <a:rPr lang="pt-PT" sz="1100" b="1" u="none" strike="noStrike" dirty="0" err="1">
                          <a:effectLst/>
                        </a:rPr>
                        <a:t>Value</a:t>
                      </a:r>
                      <a:r>
                        <a:rPr lang="pt-PT" sz="1100" u="none" strike="noStrike" dirty="0">
                          <a:effectLst/>
                        </a:rPr>
                        <a:t>; </a:t>
                      </a:r>
                      <a:r>
                        <a:rPr lang="pt-PT" sz="1100" u="none" strike="noStrike" dirty="0" err="1">
                          <a:effectLst/>
                        </a:rPr>
                        <a:t>Average</a:t>
                      </a:r>
                      <a:r>
                        <a:rPr lang="pt-PT" sz="1100" u="none" strike="noStrike" dirty="0">
                          <a:effectLst/>
                        </a:rPr>
                        <a:t> Total </a:t>
                      </a:r>
                      <a:r>
                        <a:rPr lang="pt-PT" sz="1100" u="none" strike="noStrike" dirty="0" err="1">
                          <a:effectLst/>
                        </a:rPr>
                        <a:t>precipitation</a:t>
                      </a:r>
                      <a:r>
                        <a:rPr lang="pt-PT" sz="1100" u="none" strike="noStrike" dirty="0">
                          <a:effectLst/>
                        </a:rPr>
                        <a:t>; </a:t>
                      </a:r>
                      <a:r>
                        <a:rPr lang="pt-PT" sz="1100" b="1" u="none" strike="noStrike" dirty="0" err="1">
                          <a:effectLst/>
                        </a:rPr>
                        <a:t>Availability</a:t>
                      </a:r>
                      <a:r>
                        <a:rPr lang="pt-PT" sz="1100" b="1" u="none" strike="noStrike" dirty="0">
                          <a:effectLst/>
                        </a:rPr>
                        <a:t> </a:t>
                      </a:r>
                      <a:r>
                        <a:rPr lang="pt-PT" sz="1100" b="1" u="none" strike="noStrike" dirty="0" err="1">
                          <a:effectLst/>
                        </a:rPr>
                        <a:t>of</a:t>
                      </a:r>
                      <a:r>
                        <a:rPr lang="pt-PT" sz="1100" b="1" u="none" strike="noStrike" dirty="0">
                          <a:effectLst/>
                        </a:rPr>
                        <a:t> </a:t>
                      </a:r>
                      <a:r>
                        <a:rPr lang="pt-PT" sz="1100" b="1" u="none" strike="noStrike" dirty="0" err="1">
                          <a:effectLst/>
                        </a:rPr>
                        <a:t>irrigation</a:t>
                      </a:r>
                      <a:r>
                        <a:rPr lang="pt-PT" sz="1100" b="1" u="none" strike="noStrike" dirty="0">
                          <a:effectLst/>
                        </a:rPr>
                        <a:t> </a:t>
                      </a:r>
                      <a:r>
                        <a:rPr lang="pt-PT" sz="1100" b="1" u="none" strike="noStrike" dirty="0" err="1">
                          <a:effectLst/>
                        </a:rPr>
                        <a:t>water</a:t>
                      </a:r>
                      <a:endParaRPr lang="pt-P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3794878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005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5F071152-BF2D-3B4C-AF5A-7E96BA2CD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27/05/22</a:t>
            </a:r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A402D850-A23F-2241-8243-A00089B8F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Productive Options for Farmers South Region (NUTS2 Alentejo + Algarve)</a:t>
            </a:r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162FB5D-C719-A543-B835-84A6B35E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682F-75D1-0F42-8053-0064F6E69AD9}" type="slidenum">
              <a:rPr lang="pt-PT" smtClean="0"/>
              <a:t>17</a:t>
            </a:fld>
            <a:endParaRPr lang="pt-PT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C0E5934B-8F07-014A-A7F7-1C86110F1FA3}"/>
              </a:ext>
            </a:extLst>
          </p:cNvPr>
          <p:cNvGrpSpPr/>
          <p:nvPr/>
        </p:nvGrpSpPr>
        <p:grpSpPr>
          <a:xfrm>
            <a:off x="0" y="136525"/>
            <a:ext cx="12252960" cy="876729"/>
            <a:chOff x="0" y="136525"/>
            <a:chExt cx="12252960" cy="876729"/>
          </a:xfrm>
        </p:grpSpPr>
        <p:cxnSp>
          <p:nvCxnSpPr>
            <p:cNvPr id="6" name="Conexão Reta 5">
              <a:extLst>
                <a:ext uri="{FF2B5EF4-FFF2-40B4-BE49-F238E27FC236}">
                  <a16:creationId xmlns:a16="http://schemas.microsoft.com/office/drawing/2014/main" id="{0A65EAEF-18E8-4B49-9254-BA0890E1BD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13254"/>
              <a:ext cx="11628120" cy="0"/>
            </a:xfrm>
            <a:prstGeom prst="line">
              <a:avLst/>
            </a:prstGeom>
            <a:ln w="508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DD1EE782-9925-EF49-8E44-88B085336014}"/>
                </a:ext>
              </a:extLst>
            </p:cNvPr>
            <p:cNvSpPr txBox="1"/>
            <p:nvPr/>
          </p:nvSpPr>
          <p:spPr>
            <a:xfrm>
              <a:off x="228600" y="136525"/>
              <a:ext cx="120243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4000" b="1" dirty="0" err="1">
                  <a:solidFill>
                    <a:schemeClr val="accent5">
                      <a:lumMod val="75000"/>
                    </a:schemeClr>
                  </a:solidFill>
                </a:rPr>
                <a:t>Results</a:t>
              </a:r>
              <a:r>
                <a:rPr lang="pt-PT" sz="4000" b="1" dirty="0">
                  <a:solidFill>
                    <a:schemeClr val="accent5">
                      <a:lumMod val="75000"/>
                    </a:schemeClr>
                  </a:solidFill>
                </a:rPr>
                <a:t>- </a:t>
              </a:r>
              <a:r>
                <a:rPr lang="pt-PT" sz="4000" b="1" dirty="0" err="1">
                  <a:solidFill>
                    <a:schemeClr val="accent5">
                      <a:lumMod val="75000"/>
                    </a:schemeClr>
                  </a:solidFill>
                </a:rPr>
                <a:t>Mapping</a:t>
              </a:r>
              <a:r>
                <a:rPr lang="pt-PT" sz="40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pt-PT" sz="4000" b="1" dirty="0" err="1">
                  <a:solidFill>
                    <a:schemeClr val="accent5">
                      <a:lumMod val="75000"/>
                    </a:schemeClr>
                  </a:solidFill>
                </a:rPr>
                <a:t>Farming</a:t>
              </a:r>
              <a:r>
                <a:rPr lang="pt-PT" sz="40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pt-PT" sz="4000" b="1" dirty="0" err="1">
                  <a:solidFill>
                    <a:schemeClr val="accent5">
                      <a:lumMod val="75000"/>
                    </a:schemeClr>
                  </a:solidFill>
                </a:rPr>
                <a:t>systems</a:t>
              </a:r>
              <a:endParaRPr lang="pt-PT" sz="4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18" name="Título 1">
            <a:extLst>
              <a:ext uri="{FF2B5EF4-FFF2-40B4-BE49-F238E27FC236}">
                <a16:creationId xmlns:a16="http://schemas.microsoft.com/office/drawing/2014/main" id="{9ECDE967-6026-E1FC-883D-5BCA706C7223}"/>
              </a:ext>
            </a:extLst>
          </p:cNvPr>
          <p:cNvSpPr txBox="1">
            <a:spLocks/>
          </p:cNvSpPr>
          <p:nvPr/>
        </p:nvSpPr>
        <p:spPr>
          <a:xfrm>
            <a:off x="1587727" y="1313850"/>
            <a:ext cx="8689976" cy="7409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Aft>
                <a:spcPts val="800"/>
              </a:spcAft>
            </a:pPr>
            <a:endParaRPr lang="en-US" sz="1800" b="1" dirty="0"/>
          </a:p>
        </p:txBody>
      </p:sp>
      <p:pic>
        <p:nvPicPr>
          <p:cNvPr id="9" name="Imagem 8" descr="Uma imagem com mapa&#10;&#10;Descrição gerada automaticamente">
            <a:extLst>
              <a:ext uri="{FF2B5EF4-FFF2-40B4-BE49-F238E27FC236}">
                <a16:creationId xmlns:a16="http://schemas.microsoft.com/office/drawing/2014/main" id="{1BA61C6D-3479-B199-C642-17C9C50577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62" b="1178"/>
          <a:stretch/>
        </p:blipFill>
        <p:spPr>
          <a:xfrm>
            <a:off x="2420333" y="1364001"/>
            <a:ext cx="4127876" cy="4984743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B7F4D7C7-3637-8E72-905D-3AAB98787DD1}"/>
              </a:ext>
            </a:extLst>
          </p:cNvPr>
          <p:cNvGrpSpPr/>
          <p:nvPr/>
        </p:nvGrpSpPr>
        <p:grpSpPr>
          <a:xfrm>
            <a:off x="6787243" y="2355389"/>
            <a:ext cx="3490460" cy="1986864"/>
            <a:chOff x="6783841" y="700556"/>
            <a:chExt cx="3490460" cy="1986864"/>
          </a:xfrm>
        </p:grpSpPr>
        <p:pic>
          <p:nvPicPr>
            <p:cNvPr id="11" name="Imagem 10" descr="Uma imagem com mapa&#10;&#10;Descrição gerada automaticamente">
              <a:extLst>
                <a:ext uri="{FF2B5EF4-FFF2-40B4-BE49-F238E27FC236}">
                  <a16:creationId xmlns:a16="http://schemas.microsoft.com/office/drawing/2014/main" id="{3C344B40-E386-A382-8A93-69B526E0B2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039" t="7368" r="83965" b="62605"/>
            <a:stretch/>
          </p:blipFill>
          <p:spPr>
            <a:xfrm>
              <a:off x="6783841" y="800100"/>
              <a:ext cx="783771" cy="1887320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3319E492-C095-1BCE-9497-A2B6E14F7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75727" y="700556"/>
              <a:ext cx="3098574" cy="19854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0601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FC839362-A11C-024F-82B1-8AF0D014C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27/05/22</a:t>
            </a:r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B121E4A3-0A7D-F74F-9F50-86EE8DE9E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Productive Options for Farmers South Region (NUTS2 Alentejo + Algarve)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1FD57BF-3575-8F4D-832A-49EE9CD8C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682F-75D1-0F42-8053-0064F6E69AD9}" type="slidenum">
              <a:rPr lang="pt-PT" smtClean="0"/>
              <a:t>18</a:t>
            </a:fld>
            <a:endParaRPr lang="pt-PT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28B41178-D409-784A-AAFA-8897413ED560}"/>
              </a:ext>
            </a:extLst>
          </p:cNvPr>
          <p:cNvGrpSpPr/>
          <p:nvPr/>
        </p:nvGrpSpPr>
        <p:grpSpPr>
          <a:xfrm>
            <a:off x="0" y="213360"/>
            <a:ext cx="11628120" cy="1323439"/>
            <a:chOff x="0" y="213360"/>
            <a:chExt cx="11628120" cy="1323439"/>
          </a:xfrm>
        </p:grpSpPr>
        <p:cxnSp>
          <p:nvCxnSpPr>
            <p:cNvPr id="6" name="Conexão Reta 5">
              <a:extLst>
                <a:ext uri="{FF2B5EF4-FFF2-40B4-BE49-F238E27FC236}">
                  <a16:creationId xmlns:a16="http://schemas.microsoft.com/office/drawing/2014/main" id="{3C55CB38-6B59-D042-A07F-ADCC7D64FE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13254"/>
              <a:ext cx="11628120" cy="0"/>
            </a:xfrm>
            <a:prstGeom prst="line">
              <a:avLst/>
            </a:prstGeom>
            <a:ln w="508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76CAB3B5-2359-CD48-BF67-1EB3A04D5286}"/>
                </a:ext>
              </a:extLst>
            </p:cNvPr>
            <p:cNvSpPr txBox="1"/>
            <p:nvPr/>
          </p:nvSpPr>
          <p:spPr>
            <a:xfrm>
              <a:off x="548640" y="213360"/>
              <a:ext cx="61417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</a:rPr>
                <a:t>Main conclusions</a:t>
              </a:r>
              <a:endParaRPr lang="pt-PT" sz="40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endParaRPr lang="pt-PT" sz="4000" b="1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0BD77D45-28F5-194B-9B8F-BC338A02AC25}"/>
              </a:ext>
            </a:extLst>
          </p:cNvPr>
          <p:cNvGrpSpPr/>
          <p:nvPr/>
        </p:nvGrpSpPr>
        <p:grpSpPr>
          <a:xfrm>
            <a:off x="690880" y="1259843"/>
            <a:ext cx="10556240" cy="4196075"/>
            <a:chOff x="3342846" y="574086"/>
            <a:chExt cx="4800516" cy="5250461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8AEF150B-6546-3840-8F68-BBDCBDAE7944}"/>
                </a:ext>
              </a:extLst>
            </p:cNvPr>
            <p:cNvSpPr txBox="1"/>
            <p:nvPr/>
          </p:nvSpPr>
          <p:spPr>
            <a:xfrm>
              <a:off x="3368864" y="862087"/>
              <a:ext cx="4607559" cy="44288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lvl="0" indent="-342900" algn="just">
                <a:buFont typeface="Arial" panose="020B0604020202020204" pitchFamily="34" charset="0"/>
                <a:buChar char="•"/>
              </a:pPr>
              <a:r>
                <a:rPr lang="pt-PT" sz="20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pt-PT" sz="2000" dirty="0" err="1">
                  <a:solidFill>
                    <a:schemeClr val="accent5">
                      <a:lumMod val="75000"/>
                    </a:schemeClr>
                  </a:solidFill>
                </a:rPr>
                <a:t>We</a:t>
              </a:r>
              <a:r>
                <a:rPr lang="pt-PT" sz="20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pt-PT" sz="2000" dirty="0" err="1">
                  <a:solidFill>
                    <a:schemeClr val="accent5">
                      <a:lumMod val="75000"/>
                    </a:schemeClr>
                  </a:solidFill>
                </a:rPr>
                <a:t>study</a:t>
              </a:r>
              <a:r>
                <a:rPr lang="pt-PT" sz="20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pt-PT" sz="2000" dirty="0" err="1">
                  <a:solidFill>
                    <a:schemeClr val="accent5">
                      <a:lumMod val="75000"/>
                    </a:schemeClr>
                  </a:solidFill>
                </a:rPr>
                <a:t>the</a:t>
              </a:r>
              <a:r>
                <a:rPr lang="pt-PT" sz="20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pt-PT" sz="2000" dirty="0" err="1">
                  <a:solidFill>
                    <a:schemeClr val="accent5">
                      <a:lumMod val="75000"/>
                    </a:schemeClr>
                  </a:solidFill>
                </a:rPr>
                <a:t>Productive</a:t>
              </a:r>
              <a:r>
                <a:rPr lang="pt-PT" sz="20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pt-PT" sz="2000" dirty="0" err="1">
                  <a:solidFill>
                    <a:schemeClr val="accent5">
                      <a:lumMod val="75000"/>
                    </a:schemeClr>
                  </a:solidFill>
                </a:rPr>
                <a:t>Options</a:t>
              </a:r>
              <a:r>
                <a:rPr lang="pt-PT" sz="2000" dirty="0">
                  <a:solidFill>
                    <a:schemeClr val="accent5">
                      <a:lumMod val="75000"/>
                    </a:schemeClr>
                  </a:solidFill>
                </a:rPr>
                <a:t> for </a:t>
              </a:r>
              <a:r>
                <a:rPr lang="pt-PT" sz="2000" dirty="0" err="1">
                  <a:solidFill>
                    <a:schemeClr val="accent5">
                      <a:lumMod val="75000"/>
                    </a:schemeClr>
                  </a:solidFill>
                </a:rPr>
                <a:t>Farmers</a:t>
              </a:r>
              <a:r>
                <a:rPr lang="pt-PT" sz="2000" dirty="0">
                  <a:solidFill>
                    <a:schemeClr val="accent5">
                      <a:lumMod val="75000"/>
                    </a:schemeClr>
                  </a:solidFill>
                </a:rPr>
                <a:t> in </a:t>
              </a:r>
              <a:r>
                <a:rPr lang="pt-PT" sz="2000" dirty="0" err="1">
                  <a:solidFill>
                    <a:schemeClr val="accent5">
                      <a:lumMod val="75000"/>
                    </a:schemeClr>
                  </a:solidFill>
                </a:rPr>
                <a:t>the</a:t>
              </a:r>
              <a:r>
                <a:rPr lang="pt-PT" sz="20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pt-PT" sz="2000" dirty="0" err="1">
                  <a:solidFill>
                    <a:schemeClr val="accent5">
                      <a:lumMod val="75000"/>
                    </a:schemeClr>
                  </a:solidFill>
                </a:rPr>
                <a:t>South</a:t>
              </a:r>
              <a:r>
                <a:rPr lang="pt-PT" sz="20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pt-PT" sz="2000" dirty="0" err="1">
                  <a:solidFill>
                    <a:schemeClr val="accent5">
                      <a:lumMod val="75000"/>
                    </a:schemeClr>
                  </a:solidFill>
                </a:rPr>
                <a:t>Region</a:t>
              </a:r>
              <a:r>
                <a:rPr lang="pt-PT" sz="2000" dirty="0">
                  <a:solidFill>
                    <a:schemeClr val="accent5">
                      <a:lumMod val="75000"/>
                    </a:schemeClr>
                  </a:solidFill>
                </a:rPr>
                <a:t> – </a:t>
              </a:r>
              <a:r>
                <a:rPr lang="pt-PT" sz="2000" b="1" dirty="0">
                  <a:solidFill>
                    <a:schemeClr val="accent5">
                      <a:lumMod val="75000"/>
                    </a:schemeClr>
                  </a:solidFill>
                </a:rPr>
                <a:t>NUTS2 Alentejo </a:t>
              </a:r>
              <a:r>
                <a:rPr lang="pt-PT" sz="2000" b="1" dirty="0" err="1">
                  <a:solidFill>
                    <a:schemeClr val="accent5">
                      <a:lumMod val="75000"/>
                    </a:schemeClr>
                  </a:solidFill>
                </a:rPr>
                <a:t>and</a:t>
              </a:r>
              <a:r>
                <a:rPr lang="pt-PT" sz="2000" b="1" dirty="0">
                  <a:solidFill>
                    <a:schemeClr val="accent5">
                      <a:lumMod val="75000"/>
                    </a:schemeClr>
                  </a:solidFill>
                </a:rPr>
                <a:t> Algarve, </a:t>
              </a:r>
              <a:r>
                <a:rPr lang="pt-PT" sz="2000" b="1" dirty="0" err="1">
                  <a:solidFill>
                    <a:schemeClr val="accent5">
                      <a:lumMod val="75000"/>
                    </a:schemeClr>
                  </a:solidFill>
                </a:rPr>
                <a:t>using</a:t>
              </a:r>
              <a:r>
                <a:rPr lang="pt-PT" sz="2000" b="1" dirty="0">
                  <a:solidFill>
                    <a:schemeClr val="accent5">
                      <a:lumMod val="75000"/>
                    </a:schemeClr>
                  </a:solidFill>
                </a:rPr>
                <a:t> IFAP-</a:t>
              </a:r>
              <a:r>
                <a:rPr lang="pt-PT" sz="2000" b="1" dirty="0" err="1">
                  <a:solidFill>
                    <a:schemeClr val="accent5">
                      <a:lumMod val="75000"/>
                    </a:schemeClr>
                  </a:solidFill>
                </a:rPr>
                <a:t>Type</a:t>
              </a:r>
              <a:r>
                <a:rPr lang="pt-PT" sz="2000" b="1" dirty="0">
                  <a:solidFill>
                    <a:schemeClr val="accent5">
                      <a:lumMod val="75000"/>
                    </a:schemeClr>
                  </a:solidFill>
                </a:rPr>
                <a:t> data</a:t>
              </a:r>
            </a:p>
            <a:p>
              <a:pPr lvl="0" algn="just"/>
              <a:endParaRPr lang="pt-PT" sz="2000" b="1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marL="342900" lvl="0" indent="-342900" algn="just">
                <a:buFont typeface="Arial" panose="020B0604020202020204" pitchFamily="34" charset="0"/>
                <a:buChar char="•"/>
              </a:pPr>
              <a:r>
                <a:rPr lang="pt-PT" sz="2000" dirty="0" err="1">
                  <a:solidFill>
                    <a:schemeClr val="accent5">
                      <a:lumMod val="75000"/>
                    </a:schemeClr>
                  </a:solidFill>
                </a:rPr>
                <a:t>Using</a:t>
              </a:r>
              <a:r>
                <a:rPr lang="pt-PT" sz="2000" dirty="0">
                  <a:solidFill>
                    <a:schemeClr val="accent5">
                      <a:lumMod val="75000"/>
                    </a:schemeClr>
                  </a:solidFill>
                </a:rPr>
                <a:t> visual </a:t>
              </a:r>
              <a:r>
                <a:rPr lang="pt-PT" sz="2000" dirty="0" err="1">
                  <a:solidFill>
                    <a:schemeClr val="accent5">
                      <a:lumMod val="75000"/>
                    </a:schemeClr>
                  </a:solidFill>
                </a:rPr>
                <a:t>dendogram</a:t>
              </a:r>
              <a:r>
                <a:rPr lang="pt-PT" sz="20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pt-PT" sz="2000" dirty="0" err="1">
                  <a:solidFill>
                    <a:schemeClr val="accent5">
                      <a:lumMod val="75000"/>
                    </a:schemeClr>
                  </a:solidFill>
                </a:rPr>
                <a:t>analysis</a:t>
              </a:r>
              <a:r>
                <a:rPr lang="pt-PT" sz="2000" dirty="0">
                  <a:solidFill>
                    <a:schemeClr val="accent5">
                      <a:lumMod val="75000"/>
                    </a:schemeClr>
                  </a:solidFill>
                </a:rPr>
                <a:t> (SPSS) </a:t>
              </a:r>
              <a:r>
                <a:rPr lang="pt-PT" sz="2000" dirty="0" err="1">
                  <a:solidFill>
                    <a:schemeClr val="accent5">
                      <a:lumMod val="75000"/>
                    </a:schemeClr>
                  </a:solidFill>
                </a:rPr>
                <a:t>and</a:t>
              </a:r>
              <a:r>
                <a:rPr lang="pt-PT" sz="20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pt-PT" sz="2000" dirty="0" err="1">
                  <a:solidFill>
                    <a:schemeClr val="accent5">
                      <a:lumMod val="75000"/>
                    </a:schemeClr>
                  </a:solidFill>
                </a:rPr>
                <a:t>statistical</a:t>
              </a:r>
              <a:r>
                <a:rPr lang="pt-PT" sz="20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pt-PT" sz="2000" dirty="0" err="1">
                  <a:solidFill>
                    <a:schemeClr val="accent5">
                      <a:lumMod val="75000"/>
                    </a:schemeClr>
                  </a:solidFill>
                </a:rPr>
                <a:t>analysis</a:t>
              </a:r>
              <a:r>
                <a:rPr lang="pt-PT" sz="2000" dirty="0">
                  <a:solidFill>
                    <a:schemeClr val="accent5">
                      <a:lumMod val="75000"/>
                    </a:schemeClr>
                  </a:solidFill>
                </a:rPr>
                <a:t> (</a:t>
              </a:r>
              <a:r>
                <a:rPr lang="pt-PT" sz="2000" dirty="0" err="1">
                  <a:solidFill>
                    <a:schemeClr val="accent5">
                      <a:lumMod val="75000"/>
                    </a:schemeClr>
                  </a:solidFill>
                </a:rPr>
                <a:t>Statistics</a:t>
              </a:r>
              <a:r>
                <a:rPr lang="pt-PT" sz="2000" dirty="0">
                  <a:solidFill>
                    <a:schemeClr val="accent5">
                      <a:lumMod val="75000"/>
                    </a:schemeClr>
                  </a:solidFill>
                </a:rPr>
                <a:t>-Eta </a:t>
              </a:r>
              <a:r>
                <a:rPr lang="pt-PT" sz="2000" dirty="0" err="1">
                  <a:solidFill>
                    <a:schemeClr val="accent5">
                      <a:lumMod val="75000"/>
                    </a:schemeClr>
                  </a:solidFill>
                </a:rPr>
                <a:t>Square</a:t>
              </a:r>
              <a:r>
                <a:rPr lang="pt-PT" sz="20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pt-PT" sz="2000" dirty="0" err="1">
                  <a:solidFill>
                    <a:schemeClr val="accent5">
                      <a:lumMod val="75000"/>
                    </a:schemeClr>
                  </a:solidFill>
                </a:rPr>
                <a:t>and</a:t>
              </a:r>
              <a:r>
                <a:rPr lang="pt-PT" sz="20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pt-PT" sz="2000" dirty="0" err="1">
                  <a:solidFill>
                    <a:schemeClr val="accent5">
                      <a:lumMod val="75000"/>
                    </a:schemeClr>
                  </a:solidFill>
                </a:rPr>
                <a:t>Confidence</a:t>
              </a:r>
              <a:r>
                <a:rPr lang="pt-PT" sz="20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pt-PT" sz="2000" dirty="0" err="1">
                  <a:solidFill>
                    <a:schemeClr val="accent5">
                      <a:lumMod val="75000"/>
                    </a:schemeClr>
                  </a:solidFill>
                </a:rPr>
                <a:t>Intervals</a:t>
              </a:r>
              <a:r>
                <a:rPr lang="pt-PT" sz="20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pt-PT" sz="2000" dirty="0" err="1">
                  <a:solidFill>
                    <a:schemeClr val="accent5">
                      <a:lumMod val="75000"/>
                    </a:schemeClr>
                  </a:solidFill>
                </a:rPr>
                <a:t>Graph</a:t>
              </a:r>
              <a:r>
                <a:rPr lang="pt-PT" sz="2000" dirty="0">
                  <a:solidFill>
                    <a:schemeClr val="accent5">
                      <a:lumMod val="75000"/>
                    </a:schemeClr>
                  </a:solidFill>
                </a:rPr>
                <a:t>, </a:t>
              </a:r>
              <a:r>
                <a:rPr lang="pt-PT" sz="2000" dirty="0" err="1">
                  <a:solidFill>
                    <a:schemeClr val="accent5">
                      <a:lumMod val="75000"/>
                    </a:schemeClr>
                  </a:solidFill>
                </a:rPr>
                <a:t>we</a:t>
              </a:r>
              <a:r>
                <a:rPr lang="pt-PT" sz="20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pt-PT" sz="2000" dirty="0" err="1">
                  <a:solidFill>
                    <a:schemeClr val="accent5">
                      <a:lumMod val="75000"/>
                    </a:schemeClr>
                  </a:solidFill>
                </a:rPr>
                <a:t>choose</a:t>
              </a:r>
              <a:r>
                <a:rPr lang="pt-PT" sz="20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pt-PT" sz="2000" b="1" dirty="0">
                  <a:solidFill>
                    <a:schemeClr val="accent5">
                      <a:lumMod val="75000"/>
                    </a:schemeClr>
                  </a:solidFill>
                </a:rPr>
                <a:t>8 Clusters </a:t>
              </a:r>
              <a:r>
                <a:rPr lang="pt-PT" sz="2000" dirty="0" err="1">
                  <a:solidFill>
                    <a:schemeClr val="accent5">
                      <a:lumMod val="75000"/>
                    </a:schemeClr>
                  </a:solidFill>
                </a:rPr>
                <a:t>that</a:t>
              </a:r>
              <a:r>
                <a:rPr lang="pt-PT" sz="20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pt-PT" sz="2000" dirty="0" err="1">
                  <a:solidFill>
                    <a:schemeClr val="accent5">
                      <a:lumMod val="75000"/>
                    </a:schemeClr>
                  </a:solidFill>
                </a:rPr>
                <a:t>best</a:t>
              </a:r>
              <a:r>
                <a:rPr lang="pt-PT" sz="20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pt-PT" sz="2000" dirty="0" err="1">
                  <a:solidFill>
                    <a:schemeClr val="accent5">
                      <a:lumMod val="75000"/>
                    </a:schemeClr>
                  </a:solidFill>
                </a:rPr>
                <a:t>fits</a:t>
              </a:r>
              <a:r>
                <a:rPr lang="pt-PT" sz="20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pt-PT" sz="2000" dirty="0" err="1">
                  <a:solidFill>
                    <a:schemeClr val="accent5">
                      <a:lumMod val="75000"/>
                    </a:schemeClr>
                  </a:solidFill>
                </a:rPr>
                <a:t>our</a:t>
              </a:r>
              <a:r>
                <a:rPr lang="pt-PT" sz="2000" dirty="0">
                  <a:solidFill>
                    <a:schemeClr val="accent5">
                      <a:lumMod val="75000"/>
                    </a:schemeClr>
                  </a:solidFill>
                </a:rPr>
                <a:t> data</a:t>
              </a:r>
            </a:p>
            <a:p>
              <a:pPr lvl="0" algn="just"/>
              <a:endParaRPr lang="pt-PT" sz="20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marL="342900" lvl="0" indent="-342900" algn="just">
                <a:buFont typeface="Arial" panose="020B0604020202020204" pitchFamily="34" charset="0"/>
                <a:buChar char="•"/>
              </a:pPr>
              <a:r>
                <a:rPr lang="pt-PT" sz="2000" dirty="0" err="1">
                  <a:solidFill>
                    <a:schemeClr val="accent5">
                      <a:lumMod val="75000"/>
                    </a:schemeClr>
                  </a:solidFill>
                </a:rPr>
                <a:t>Most</a:t>
              </a:r>
              <a:r>
                <a:rPr lang="pt-PT" sz="20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pt-PT" sz="2000" dirty="0" err="1">
                  <a:solidFill>
                    <a:schemeClr val="accent5">
                      <a:lumMod val="75000"/>
                    </a:schemeClr>
                  </a:solidFill>
                </a:rPr>
                <a:t>significant</a:t>
              </a:r>
              <a:r>
                <a:rPr lang="pt-PT" sz="2000" dirty="0">
                  <a:solidFill>
                    <a:schemeClr val="accent5">
                      <a:lumMod val="75000"/>
                    </a:schemeClr>
                  </a:solidFill>
                </a:rPr>
                <a:t> drivers: </a:t>
              </a:r>
              <a:r>
                <a:rPr lang="pt-PT" sz="2000" b="1" dirty="0" err="1">
                  <a:solidFill>
                    <a:schemeClr val="accent5">
                      <a:lumMod val="75000"/>
                    </a:schemeClr>
                  </a:solidFill>
                </a:rPr>
                <a:t>Availability</a:t>
              </a:r>
              <a:r>
                <a:rPr lang="pt-PT" sz="20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pt-PT" sz="2000" b="1" dirty="0" err="1">
                  <a:solidFill>
                    <a:schemeClr val="accent5">
                      <a:lumMod val="75000"/>
                    </a:schemeClr>
                  </a:solidFill>
                </a:rPr>
                <a:t>of</a:t>
              </a:r>
              <a:r>
                <a:rPr lang="pt-PT" sz="20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pt-PT" sz="2000" b="1" dirty="0" err="1">
                  <a:solidFill>
                    <a:schemeClr val="accent5">
                      <a:lumMod val="75000"/>
                    </a:schemeClr>
                  </a:solidFill>
                </a:rPr>
                <a:t>irrigation</a:t>
              </a:r>
              <a:r>
                <a:rPr lang="pt-PT" sz="20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pt-PT" sz="2000" b="1" dirty="0" err="1">
                  <a:solidFill>
                    <a:schemeClr val="accent5">
                      <a:lumMod val="75000"/>
                    </a:schemeClr>
                  </a:solidFill>
                </a:rPr>
                <a:t>water</a:t>
              </a:r>
              <a:r>
                <a:rPr lang="pt-PT" sz="2000" b="1" dirty="0">
                  <a:solidFill>
                    <a:schemeClr val="accent5">
                      <a:lumMod val="75000"/>
                    </a:schemeClr>
                  </a:solidFill>
                </a:rPr>
                <a:t>; </a:t>
              </a:r>
              <a:r>
                <a:rPr lang="pt-PT" sz="2000" b="1" dirty="0" err="1">
                  <a:solidFill>
                    <a:schemeClr val="accent5">
                      <a:lumMod val="75000"/>
                    </a:schemeClr>
                  </a:solidFill>
                </a:rPr>
                <a:t>Slope</a:t>
              </a:r>
              <a:r>
                <a:rPr lang="pt-PT" sz="2000" b="1" dirty="0">
                  <a:solidFill>
                    <a:schemeClr val="accent5">
                      <a:lumMod val="75000"/>
                    </a:schemeClr>
                  </a:solidFill>
                </a:rPr>
                <a:t> &lt;8%; </a:t>
              </a:r>
              <a:r>
                <a:rPr lang="pt-PT" sz="2000" b="1" dirty="0" err="1">
                  <a:solidFill>
                    <a:schemeClr val="accent5">
                      <a:lumMod val="75000"/>
                    </a:schemeClr>
                  </a:solidFill>
                </a:rPr>
                <a:t>Slope</a:t>
              </a:r>
              <a:r>
                <a:rPr lang="pt-PT" sz="2000" b="1" dirty="0">
                  <a:solidFill>
                    <a:schemeClr val="accent5">
                      <a:lumMod val="75000"/>
                    </a:schemeClr>
                  </a:solidFill>
                </a:rPr>
                <a:t> &gt;16%; </a:t>
              </a:r>
              <a:r>
                <a:rPr lang="pt-PT" sz="2000" b="1" dirty="0" err="1">
                  <a:solidFill>
                    <a:schemeClr val="accent5">
                      <a:lumMod val="75000"/>
                    </a:schemeClr>
                  </a:solidFill>
                </a:rPr>
                <a:t>Higher</a:t>
              </a:r>
              <a:r>
                <a:rPr lang="pt-PT" sz="2000" b="1" dirty="0">
                  <a:solidFill>
                    <a:schemeClr val="accent5">
                      <a:lumMod val="75000"/>
                    </a:schemeClr>
                  </a:solidFill>
                </a:rPr>
                <a:t> altitude </a:t>
              </a:r>
              <a:r>
                <a:rPr lang="pt-PT" sz="2000" b="1" dirty="0" err="1">
                  <a:solidFill>
                    <a:schemeClr val="accent5">
                      <a:lumMod val="75000"/>
                    </a:schemeClr>
                  </a:solidFill>
                </a:rPr>
                <a:t>Gradient</a:t>
              </a:r>
              <a:r>
                <a:rPr lang="pt-PT" sz="2000" dirty="0">
                  <a:solidFill>
                    <a:schemeClr val="accent5">
                      <a:lumMod val="75000"/>
                    </a:schemeClr>
                  </a:solidFill>
                </a:rPr>
                <a:t>; </a:t>
              </a:r>
              <a:r>
                <a:rPr lang="pt-PT" sz="2000" b="1" dirty="0" err="1">
                  <a:solidFill>
                    <a:schemeClr val="accent5">
                      <a:lumMod val="75000"/>
                    </a:schemeClr>
                  </a:solidFill>
                </a:rPr>
                <a:t>Soil</a:t>
              </a:r>
              <a:r>
                <a:rPr lang="pt-PT" sz="20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pt-PT" sz="2000" b="1" dirty="0" err="1">
                  <a:solidFill>
                    <a:schemeClr val="accent5">
                      <a:lumMod val="75000"/>
                    </a:schemeClr>
                  </a:solidFill>
                </a:rPr>
                <a:t>of</a:t>
              </a:r>
              <a:r>
                <a:rPr lang="pt-PT" sz="20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pt-PT" sz="2000" b="1" dirty="0" err="1">
                  <a:solidFill>
                    <a:schemeClr val="accent5">
                      <a:lumMod val="75000"/>
                    </a:schemeClr>
                  </a:solidFill>
                </a:rPr>
                <a:t>Reduced</a:t>
              </a:r>
              <a:r>
                <a:rPr lang="pt-PT" sz="20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pt-PT" sz="2000" b="1" dirty="0" err="1">
                  <a:solidFill>
                    <a:schemeClr val="accent5">
                      <a:lumMod val="75000"/>
                    </a:schemeClr>
                  </a:solidFill>
                </a:rPr>
                <a:t>Ecological</a:t>
              </a:r>
              <a:r>
                <a:rPr lang="pt-PT" sz="20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pt-PT" sz="2000" b="1" dirty="0" err="1">
                  <a:solidFill>
                    <a:schemeClr val="accent5">
                      <a:lumMod val="75000"/>
                    </a:schemeClr>
                  </a:solidFill>
                </a:rPr>
                <a:t>Value</a:t>
              </a:r>
              <a:r>
                <a:rPr lang="pt-PT" sz="2000" b="1" dirty="0">
                  <a:solidFill>
                    <a:schemeClr val="accent5">
                      <a:lumMod val="75000"/>
                    </a:schemeClr>
                  </a:solidFill>
                </a:rPr>
                <a:t>; </a:t>
              </a:r>
              <a:r>
                <a:rPr lang="pt-PT" sz="2000" b="1" dirty="0" err="1">
                  <a:solidFill>
                    <a:schemeClr val="accent5">
                      <a:lumMod val="75000"/>
                    </a:schemeClr>
                  </a:solidFill>
                </a:rPr>
                <a:t>Soil</a:t>
              </a:r>
              <a:r>
                <a:rPr lang="pt-PT" sz="20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pt-PT" sz="2000" b="1" dirty="0" err="1">
                  <a:solidFill>
                    <a:schemeClr val="accent5">
                      <a:lumMod val="75000"/>
                    </a:schemeClr>
                  </a:solidFill>
                </a:rPr>
                <a:t>of</a:t>
              </a:r>
              <a:r>
                <a:rPr lang="pt-PT" sz="20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pt-PT" sz="2000" b="1" dirty="0" err="1">
                  <a:solidFill>
                    <a:schemeClr val="accent5">
                      <a:lumMod val="75000"/>
                    </a:schemeClr>
                  </a:solidFill>
                </a:rPr>
                <a:t>higher</a:t>
              </a:r>
              <a:r>
                <a:rPr lang="pt-PT" sz="20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pt-PT" sz="2000" b="1" dirty="0" err="1">
                  <a:solidFill>
                    <a:schemeClr val="accent5">
                      <a:lumMod val="75000"/>
                    </a:schemeClr>
                  </a:solidFill>
                </a:rPr>
                <a:t>Ecological</a:t>
              </a:r>
              <a:r>
                <a:rPr lang="pt-PT" sz="20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pt-PT" sz="2000" b="1" dirty="0" err="1">
                  <a:solidFill>
                    <a:schemeClr val="accent5">
                      <a:lumMod val="75000"/>
                    </a:schemeClr>
                  </a:solidFill>
                </a:rPr>
                <a:t>Value</a:t>
              </a:r>
              <a:endParaRPr lang="pt-PT" sz="2000" b="1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lvl="0" algn="just"/>
              <a:endParaRPr lang="pt-PT" sz="2000" b="1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marL="342900" lvl="0" indent="-342900" algn="just">
                <a:buFont typeface="Arial" panose="020B0604020202020204" pitchFamily="34" charset="0"/>
                <a:buChar char="•"/>
              </a:pPr>
              <a:r>
                <a:rPr lang="pt-PT" sz="2000" b="1" dirty="0" err="1">
                  <a:solidFill>
                    <a:schemeClr val="accent5">
                      <a:lumMod val="75000"/>
                    </a:schemeClr>
                  </a:solidFill>
                </a:rPr>
                <a:t>Importance</a:t>
              </a:r>
              <a:r>
                <a:rPr lang="pt-PT" sz="20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pt-PT" sz="2000" b="1" dirty="0" err="1">
                  <a:solidFill>
                    <a:schemeClr val="accent5">
                      <a:lumMod val="75000"/>
                    </a:schemeClr>
                  </a:solidFill>
                </a:rPr>
                <a:t>of</a:t>
              </a:r>
              <a:r>
                <a:rPr lang="pt-PT" sz="20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pt-PT" sz="2000" b="1" dirty="0" err="1">
                  <a:solidFill>
                    <a:schemeClr val="accent5">
                      <a:lumMod val="75000"/>
                    </a:schemeClr>
                  </a:solidFill>
                </a:rPr>
                <a:t>Good</a:t>
              </a:r>
              <a:r>
                <a:rPr lang="pt-PT" sz="20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pt-PT" sz="2000" b="1" dirty="0" err="1">
                  <a:solidFill>
                    <a:schemeClr val="accent5">
                      <a:lumMod val="75000"/>
                    </a:schemeClr>
                  </a:solidFill>
                </a:rPr>
                <a:t>Quality</a:t>
              </a:r>
              <a:r>
                <a:rPr lang="pt-PT" sz="2000" b="1" dirty="0">
                  <a:solidFill>
                    <a:schemeClr val="accent5">
                      <a:lumMod val="75000"/>
                    </a:schemeClr>
                  </a:solidFill>
                </a:rPr>
                <a:t> Data </a:t>
              </a:r>
              <a:r>
                <a:rPr lang="pt-PT" sz="2000" dirty="0" err="1">
                  <a:solidFill>
                    <a:schemeClr val="accent5">
                      <a:lumMod val="75000"/>
                    </a:schemeClr>
                  </a:solidFill>
                </a:rPr>
                <a:t>and</a:t>
              </a:r>
              <a:r>
                <a:rPr lang="pt-PT" sz="2000" b="1" dirty="0">
                  <a:solidFill>
                    <a:schemeClr val="accent5">
                      <a:lumMod val="75000"/>
                    </a:schemeClr>
                  </a:solidFill>
                </a:rPr>
                <a:t> Access to </a:t>
              </a:r>
              <a:r>
                <a:rPr lang="pt-PT" sz="2000" b="1" dirty="0" err="1">
                  <a:solidFill>
                    <a:schemeClr val="accent5">
                      <a:lumMod val="75000"/>
                    </a:schemeClr>
                  </a:solidFill>
                </a:rPr>
                <a:t>reliable</a:t>
              </a:r>
              <a:r>
                <a:rPr lang="en-US" sz="20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sz="2000" b="1" dirty="0">
                  <a:solidFill>
                    <a:schemeClr val="accent5">
                      <a:lumMod val="75000"/>
                    </a:schemeClr>
                  </a:solidFill>
                </a:rPr>
                <a:t>value chain </a:t>
              </a:r>
              <a:r>
                <a:rPr lang="en-US" sz="2000" dirty="0">
                  <a:solidFill>
                    <a:schemeClr val="accent5">
                      <a:lumMod val="75000"/>
                    </a:schemeClr>
                  </a:solidFill>
                </a:rPr>
                <a:t>from collection of the data to the transformation of these data.</a:t>
              </a:r>
            </a:p>
          </p:txBody>
        </p:sp>
        <p:sp>
          <p:nvSpPr>
            <p:cNvPr id="14" name="Retângulo: Cantos Arredondados 21">
              <a:extLst>
                <a:ext uri="{FF2B5EF4-FFF2-40B4-BE49-F238E27FC236}">
                  <a16:creationId xmlns:a16="http://schemas.microsoft.com/office/drawing/2014/main" id="{AC814DC2-EC00-7741-9AF6-C8EE472F60AD}"/>
                </a:ext>
              </a:extLst>
            </p:cNvPr>
            <p:cNvSpPr/>
            <p:nvPr/>
          </p:nvSpPr>
          <p:spPr>
            <a:xfrm>
              <a:off x="3342846" y="574086"/>
              <a:ext cx="4800516" cy="5250461"/>
            </a:xfrm>
            <a:prstGeom prst="round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>
                  <a:solidFill>
                    <a:schemeClr val="bg1"/>
                  </a:solidFill>
                  <a:cs typeface="Arial Rounded MT Bold"/>
                </a:rPr>
                <a:t> </a:t>
              </a:r>
            </a:p>
            <a:p>
              <a:pPr algn="ctr"/>
              <a:endParaRPr lang="pt-PT">
                <a:solidFill>
                  <a:schemeClr val="bg1"/>
                </a:solidFill>
                <a:cs typeface="Arial Rounded MT Bold"/>
              </a:endParaRPr>
            </a:p>
            <a:p>
              <a:pPr algn="ctr"/>
              <a:endParaRPr lang="pt-PT">
                <a:solidFill>
                  <a:schemeClr val="bg1"/>
                </a:solidFill>
                <a:cs typeface="Arial Rounded MT Bold"/>
              </a:endParaRPr>
            </a:p>
            <a:p>
              <a:pPr algn="ctr"/>
              <a:endParaRPr lang="pt-PT">
                <a:solidFill>
                  <a:schemeClr val="bg1"/>
                </a:solidFill>
                <a:cs typeface="Arial Rounded MT Bold"/>
              </a:endParaRPr>
            </a:p>
            <a:p>
              <a:pPr algn="ctr"/>
              <a:endParaRPr lang="pt-PT">
                <a:solidFill>
                  <a:schemeClr val="bg1"/>
                </a:solidFill>
                <a:cs typeface="Arial Rounded MT Bold"/>
              </a:endParaRPr>
            </a:p>
            <a:p>
              <a:pPr algn="ctr"/>
              <a:endParaRPr lang="pt-PT">
                <a:solidFill>
                  <a:schemeClr val="bg1"/>
                </a:solidFill>
                <a:cs typeface="Arial Rounded MT Bold"/>
              </a:endParaRPr>
            </a:p>
            <a:p>
              <a:pPr algn="ctr"/>
              <a:endParaRPr lang="pt-PT">
                <a:solidFill>
                  <a:schemeClr val="bg1"/>
                </a:solidFill>
                <a:cs typeface="Arial Rounded MT Bold"/>
              </a:endParaRPr>
            </a:p>
            <a:p>
              <a:pPr algn="ctr"/>
              <a:endParaRPr lang="pt-PT" dirty="0">
                <a:solidFill>
                  <a:schemeClr val="bg1"/>
                </a:solidFill>
                <a:cs typeface="Arial Rounded M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2554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2A364FB-F66E-1144-8758-223E430E0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6739" y="5091763"/>
            <a:ext cx="3392172" cy="1264587"/>
          </a:xfrm>
        </p:spPr>
        <p:txBody>
          <a:bodyPr anchor="ctr">
            <a:normAutofit/>
          </a:bodyPr>
          <a:lstStyle/>
          <a:p>
            <a:r>
              <a:rPr lang="pt-PT" sz="2000" i="1" dirty="0" err="1">
                <a:solidFill>
                  <a:srgbClr val="FFC000"/>
                </a:solidFill>
              </a:rPr>
              <a:t>Additional</a:t>
            </a:r>
            <a:r>
              <a:rPr lang="pt-PT" sz="2000" i="1" dirty="0">
                <a:solidFill>
                  <a:srgbClr val="FFC000"/>
                </a:solidFill>
              </a:rPr>
              <a:t>  slides </a:t>
            </a:r>
          </a:p>
        </p:txBody>
      </p:sp>
      <p:pic>
        <p:nvPicPr>
          <p:cNvPr id="8" name="Picture 10" descr="Food Production — geo41.com">
            <a:extLst>
              <a:ext uri="{FF2B5EF4-FFF2-40B4-BE49-F238E27FC236}">
                <a16:creationId xmlns:a16="http://schemas.microsoft.com/office/drawing/2014/main" id="{30B32705-39AF-7D47-D496-85B740520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24" r="-1" b="6173"/>
          <a:stretch/>
        </p:blipFill>
        <p:spPr bwMode="auto">
          <a:xfrm>
            <a:off x="320040" y="320040"/>
            <a:ext cx="11548872" cy="446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8">
            <a:extLst>
              <a:ext uri="{FF2B5EF4-FFF2-40B4-BE49-F238E27FC236}">
                <a16:creationId xmlns:a16="http://schemas.microsoft.com/office/drawing/2014/main" id="{816A0393-F925-BDDA-9C8D-516B87C9294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29926" y="5180527"/>
            <a:ext cx="6157135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Productive Options for Farmers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SOUTH Region (NUTS2 </a:t>
            </a:r>
            <a:r>
              <a:rPr lang="en-US" sz="2800" dirty="0" err="1">
                <a:solidFill>
                  <a:schemeClr val="bg1"/>
                </a:solidFill>
              </a:rPr>
              <a:t>Alentejo+Algarve</a:t>
            </a:r>
            <a:r>
              <a:rPr lang="en-US" sz="2800" dirty="0">
                <a:solidFill>
                  <a:schemeClr val="bg1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954972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4DFCFE7-7D11-5C45-8252-F4E1CF9D620F}"/>
              </a:ext>
            </a:extLst>
          </p:cNvPr>
          <p:cNvSpPr/>
          <p:nvPr/>
        </p:nvSpPr>
        <p:spPr>
          <a:xfrm>
            <a:off x="650240" y="1202179"/>
            <a:ext cx="10292079" cy="2698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Framework and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</a:rPr>
              <a:t>Objetives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Data and Methods</a:t>
            </a:r>
          </a:p>
          <a:p>
            <a:pPr marL="457200" indent="-4572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Results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C181221E-FD91-4144-8597-E4B20411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27/05/22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C7D39CF4-5664-F244-AE9D-BD38082F3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Productive Options for Farmers South Region (NUTS2 Alentejo + Algarve)</a:t>
            </a:r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4585F9F-0DC5-FB4A-A214-3287FB46B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682F-75D1-0F42-8053-0064F6E69AD9}" type="slidenum">
              <a:rPr lang="pt-PT" smtClean="0"/>
              <a:t>2</a:t>
            </a:fld>
            <a:endParaRPr lang="pt-PT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95BF9008-DE67-EE4D-A2DE-52B1F20E8A9E}"/>
              </a:ext>
            </a:extLst>
          </p:cNvPr>
          <p:cNvGrpSpPr/>
          <p:nvPr/>
        </p:nvGrpSpPr>
        <p:grpSpPr>
          <a:xfrm>
            <a:off x="0" y="213360"/>
            <a:ext cx="11628120" cy="799894"/>
            <a:chOff x="0" y="213360"/>
            <a:chExt cx="11628120" cy="799894"/>
          </a:xfrm>
        </p:grpSpPr>
        <p:cxnSp>
          <p:nvCxnSpPr>
            <p:cNvPr id="7" name="Conexão Reta 6">
              <a:extLst>
                <a:ext uri="{FF2B5EF4-FFF2-40B4-BE49-F238E27FC236}">
                  <a16:creationId xmlns:a16="http://schemas.microsoft.com/office/drawing/2014/main" id="{EAAB38F7-62BC-3648-939C-BB324EEE7DF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13254"/>
              <a:ext cx="11628120" cy="0"/>
            </a:xfrm>
            <a:prstGeom prst="line">
              <a:avLst/>
            </a:prstGeom>
            <a:ln w="508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F604AD75-7130-2C4E-9731-412889E7BE3D}"/>
                </a:ext>
              </a:extLst>
            </p:cNvPr>
            <p:cNvSpPr txBox="1"/>
            <p:nvPr/>
          </p:nvSpPr>
          <p:spPr>
            <a:xfrm>
              <a:off x="548640" y="213360"/>
              <a:ext cx="2590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4000" b="1" dirty="0" err="1">
                  <a:solidFill>
                    <a:schemeClr val="accent5">
                      <a:lumMod val="75000"/>
                    </a:schemeClr>
                  </a:solidFill>
                </a:rPr>
                <a:t>Topics</a:t>
              </a:r>
              <a:endParaRPr lang="pt-PT" sz="4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15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5F071152-BF2D-3B4C-AF5A-7E96BA2CD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27/05/22</a:t>
            </a:r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A402D850-A23F-2241-8243-A00089B8F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Productive Options for Farmers South Region (NUTS2 Alentejo + Algarve)</a:t>
            </a:r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162FB5D-C719-A543-B835-84A6B35E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682F-75D1-0F42-8053-0064F6E69AD9}" type="slidenum">
              <a:rPr lang="pt-PT" smtClean="0"/>
              <a:t>20</a:t>
            </a:fld>
            <a:endParaRPr lang="pt-PT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C0E5934B-8F07-014A-A7F7-1C86110F1FA3}"/>
              </a:ext>
            </a:extLst>
          </p:cNvPr>
          <p:cNvGrpSpPr/>
          <p:nvPr/>
        </p:nvGrpSpPr>
        <p:grpSpPr>
          <a:xfrm>
            <a:off x="0" y="136525"/>
            <a:ext cx="12252960" cy="1323439"/>
            <a:chOff x="0" y="136525"/>
            <a:chExt cx="12252960" cy="1323439"/>
          </a:xfrm>
        </p:grpSpPr>
        <p:cxnSp>
          <p:nvCxnSpPr>
            <p:cNvPr id="6" name="Conexão Reta 5">
              <a:extLst>
                <a:ext uri="{FF2B5EF4-FFF2-40B4-BE49-F238E27FC236}">
                  <a16:creationId xmlns:a16="http://schemas.microsoft.com/office/drawing/2014/main" id="{0A65EAEF-18E8-4B49-9254-BA0890E1BD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13254"/>
              <a:ext cx="11628120" cy="0"/>
            </a:xfrm>
            <a:prstGeom prst="line">
              <a:avLst/>
            </a:prstGeom>
            <a:ln w="508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DD1EE782-9925-EF49-8E44-88B085336014}"/>
                </a:ext>
              </a:extLst>
            </p:cNvPr>
            <p:cNvSpPr txBox="1"/>
            <p:nvPr/>
          </p:nvSpPr>
          <p:spPr>
            <a:xfrm>
              <a:off x="228600" y="136525"/>
              <a:ext cx="120243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</a:rPr>
                <a:t>Drivers- Confidence Intervals</a:t>
              </a:r>
              <a:endParaRPr lang="pt-PT" sz="40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endParaRPr lang="pt-PT" sz="4000" b="1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</p:grpSp>
      <p:pic>
        <p:nvPicPr>
          <p:cNvPr id="9" name="Picture 3" descr="Gráfico, Gráfico de caixa estreita&#10;&#10;Descrição gerada automaticamente">
            <a:extLst>
              <a:ext uri="{FF2B5EF4-FFF2-40B4-BE49-F238E27FC236}">
                <a16:creationId xmlns:a16="http://schemas.microsoft.com/office/drawing/2014/main" id="{8EE49DFB-D82F-4CEC-9F79-594D3D89DC9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138" y="1110497"/>
            <a:ext cx="3866045" cy="226957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0" name="Picture 5" descr="Gráfico, Gráfico de caixa estreita&#10;&#10;Descrição gerada automaticamente">
            <a:extLst>
              <a:ext uri="{FF2B5EF4-FFF2-40B4-BE49-F238E27FC236}">
                <a16:creationId xmlns:a16="http://schemas.microsoft.com/office/drawing/2014/main" id="{0FEAEFBA-A69C-4D93-A1E9-0425B2056F1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7054" y="1043768"/>
            <a:ext cx="4446746" cy="258328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1" name="Picture 6" descr="Gráfico, Gráfico de caixa estreita&#10;&#10;Descrição gerada automaticamente">
            <a:extLst>
              <a:ext uri="{FF2B5EF4-FFF2-40B4-BE49-F238E27FC236}">
                <a16:creationId xmlns:a16="http://schemas.microsoft.com/office/drawing/2014/main" id="{23641303-0F60-13EC-CDB9-7EB3BCCB502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609" y="3477928"/>
            <a:ext cx="4695825" cy="275731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2" name="Picture 5" descr="Gráfico, Gráfico de caixa estreita&#10;&#10;Descrição gerada automaticamente">
            <a:extLst>
              <a:ext uri="{FF2B5EF4-FFF2-40B4-BE49-F238E27FC236}">
                <a16:creationId xmlns:a16="http://schemas.microsoft.com/office/drawing/2014/main" id="{099A5D09-222C-CDFE-FEE7-C2F81D7EA4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6613" y="3723266"/>
            <a:ext cx="4314521" cy="253296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1225602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5F071152-BF2D-3B4C-AF5A-7E96BA2CD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27/05/22</a:t>
            </a:r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A402D850-A23F-2241-8243-A00089B8F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Productive Options for Farmers South Region (NUTS2 Alentejo + Algarve)</a:t>
            </a:r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162FB5D-C719-A543-B835-84A6B35E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682F-75D1-0F42-8053-0064F6E69AD9}" type="slidenum">
              <a:rPr lang="pt-PT" smtClean="0"/>
              <a:t>21</a:t>
            </a:fld>
            <a:endParaRPr lang="pt-PT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C0E5934B-8F07-014A-A7F7-1C86110F1FA3}"/>
              </a:ext>
            </a:extLst>
          </p:cNvPr>
          <p:cNvGrpSpPr/>
          <p:nvPr/>
        </p:nvGrpSpPr>
        <p:grpSpPr>
          <a:xfrm>
            <a:off x="0" y="136525"/>
            <a:ext cx="12252960" cy="1323439"/>
            <a:chOff x="0" y="136525"/>
            <a:chExt cx="12252960" cy="1323439"/>
          </a:xfrm>
        </p:grpSpPr>
        <p:cxnSp>
          <p:nvCxnSpPr>
            <p:cNvPr id="6" name="Conexão Reta 5">
              <a:extLst>
                <a:ext uri="{FF2B5EF4-FFF2-40B4-BE49-F238E27FC236}">
                  <a16:creationId xmlns:a16="http://schemas.microsoft.com/office/drawing/2014/main" id="{0A65EAEF-18E8-4B49-9254-BA0890E1BD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13254"/>
              <a:ext cx="11628120" cy="0"/>
            </a:xfrm>
            <a:prstGeom prst="line">
              <a:avLst/>
            </a:prstGeom>
            <a:ln w="508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DD1EE782-9925-EF49-8E44-88B085336014}"/>
                </a:ext>
              </a:extLst>
            </p:cNvPr>
            <p:cNvSpPr txBox="1"/>
            <p:nvPr/>
          </p:nvSpPr>
          <p:spPr>
            <a:xfrm>
              <a:off x="228600" y="136525"/>
              <a:ext cx="120243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</a:rPr>
                <a:t>Drivers- Confidence Intervals</a:t>
              </a:r>
              <a:endParaRPr lang="pt-PT" sz="40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endParaRPr lang="pt-PT" sz="4000" b="1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</p:grpSp>
      <p:pic>
        <p:nvPicPr>
          <p:cNvPr id="10" name="Picture 7" descr="Gráfico, Gráfico de caixa estreita&#10;&#10;Descrição gerada automaticamente">
            <a:extLst>
              <a:ext uri="{FF2B5EF4-FFF2-40B4-BE49-F238E27FC236}">
                <a16:creationId xmlns:a16="http://schemas.microsoft.com/office/drawing/2014/main" id="{00000000-0008-0000-0000-0000070400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812" y="1079983"/>
            <a:ext cx="4266833" cy="250231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3" name="Picture 8" descr="Gráfico, Gráfico de caixa estreita&#10;&#10;Descrição gerada automaticamente">
            <a:extLst>
              <a:ext uri="{FF2B5EF4-FFF2-40B4-BE49-F238E27FC236}">
                <a16:creationId xmlns:a16="http://schemas.microsoft.com/office/drawing/2014/main" id="{00000000-0008-0000-0000-0000080400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0924" y="1179033"/>
            <a:ext cx="4055745" cy="2378477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4" name="Picture 10" descr="Gráfico, Gráfico de caixa estreita&#10;&#10;Descrição gerada automaticamente">
            <a:extLst>
              <a:ext uri="{FF2B5EF4-FFF2-40B4-BE49-F238E27FC236}">
                <a16:creationId xmlns:a16="http://schemas.microsoft.com/office/drawing/2014/main" id="{5AE29A2B-AB43-1FB8-E2A5-A694B3245D1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645" y="3687672"/>
            <a:ext cx="4267335" cy="250231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5" name="Picture 9" descr="Gráfico, Gráfico de caixa estreita&#10;&#10;Descrição gerada automaticamente">
            <a:extLst>
              <a:ext uri="{FF2B5EF4-FFF2-40B4-BE49-F238E27FC236}">
                <a16:creationId xmlns:a16="http://schemas.microsoft.com/office/drawing/2014/main" id="{88357C3A-F9C7-A762-307E-A2DA54E20C5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0369" y="3594779"/>
            <a:ext cx="3836854" cy="2249967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692108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5F071152-BF2D-3B4C-AF5A-7E96BA2CD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27/05/22</a:t>
            </a:r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A402D850-A23F-2241-8243-A00089B8F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Productive Options for Farmers South Region (NUTS2 Alentejo + Algarve)</a:t>
            </a:r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162FB5D-C719-A543-B835-84A6B35E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682F-75D1-0F42-8053-0064F6E69AD9}" type="slidenum">
              <a:rPr lang="pt-PT" smtClean="0"/>
              <a:t>22</a:t>
            </a:fld>
            <a:endParaRPr lang="pt-PT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C0E5934B-8F07-014A-A7F7-1C86110F1FA3}"/>
              </a:ext>
            </a:extLst>
          </p:cNvPr>
          <p:cNvGrpSpPr/>
          <p:nvPr/>
        </p:nvGrpSpPr>
        <p:grpSpPr>
          <a:xfrm>
            <a:off x="0" y="136525"/>
            <a:ext cx="12252960" cy="1323439"/>
            <a:chOff x="0" y="136525"/>
            <a:chExt cx="12252960" cy="1323439"/>
          </a:xfrm>
        </p:grpSpPr>
        <p:cxnSp>
          <p:nvCxnSpPr>
            <p:cNvPr id="6" name="Conexão Reta 5">
              <a:extLst>
                <a:ext uri="{FF2B5EF4-FFF2-40B4-BE49-F238E27FC236}">
                  <a16:creationId xmlns:a16="http://schemas.microsoft.com/office/drawing/2014/main" id="{0A65EAEF-18E8-4B49-9254-BA0890E1BD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13254"/>
              <a:ext cx="11628120" cy="0"/>
            </a:xfrm>
            <a:prstGeom prst="line">
              <a:avLst/>
            </a:prstGeom>
            <a:ln w="508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DD1EE782-9925-EF49-8E44-88B085336014}"/>
                </a:ext>
              </a:extLst>
            </p:cNvPr>
            <p:cNvSpPr txBox="1"/>
            <p:nvPr/>
          </p:nvSpPr>
          <p:spPr>
            <a:xfrm>
              <a:off x="228600" y="136525"/>
              <a:ext cx="120243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</a:rPr>
                <a:t>Drivers- Confidence Intervals</a:t>
              </a:r>
              <a:endParaRPr lang="pt-PT" sz="40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endParaRPr lang="pt-PT" sz="4000" b="1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</p:grpSp>
      <p:pic>
        <p:nvPicPr>
          <p:cNvPr id="10" name="Picture 11" descr="Gráfico, Gráfico de caixa estreita&#10;&#10;Descrição gerada automaticamente">
            <a:extLst>
              <a:ext uri="{FF2B5EF4-FFF2-40B4-BE49-F238E27FC236}">
                <a16:creationId xmlns:a16="http://schemas.microsoft.com/office/drawing/2014/main" id="{2D374219-7158-40B5-8A8F-7BD679C5A0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107" y="1159716"/>
            <a:ext cx="3976880" cy="2332027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3" name="Picture 12" descr="Gráfico, Gráfico de caixa estreita&#10;&#10;Descrição gerada automaticamente">
            <a:extLst>
              <a:ext uri="{FF2B5EF4-FFF2-40B4-BE49-F238E27FC236}">
                <a16:creationId xmlns:a16="http://schemas.microsoft.com/office/drawing/2014/main" id="{FCD697CE-0F97-44CD-8350-78EE5758C76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0975" y="1099182"/>
            <a:ext cx="3827144" cy="224415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4" name="Picture 15" descr="Gráfico, Gráfico de caixa estreita&#10;&#10;Descrição gerada automaticamente">
            <a:extLst>
              <a:ext uri="{FF2B5EF4-FFF2-40B4-BE49-F238E27FC236}">
                <a16:creationId xmlns:a16="http://schemas.microsoft.com/office/drawing/2014/main" id="{19B51A7E-414A-08FB-AB6A-11E3605C892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750" y="3491755"/>
            <a:ext cx="4400380" cy="258043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5" name="Picture 14" descr="Gráfico, Gráfico de caixa estreita&#10;&#10;Descrição gerada automaticamente">
            <a:extLst>
              <a:ext uri="{FF2B5EF4-FFF2-40B4-BE49-F238E27FC236}">
                <a16:creationId xmlns:a16="http://schemas.microsoft.com/office/drawing/2014/main" id="{F7AC2329-C741-C94F-DF7F-C6774BFC4F1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6334" y="3429000"/>
            <a:ext cx="3976426" cy="2332027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351805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7BEF5F-069A-F8F0-3925-EEE41C52C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967" y="1437502"/>
            <a:ext cx="7710348" cy="5079763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+mj-lt"/>
              </a:rPr>
              <a:t>“Climate smart agriculture” is a movement led by the FAO and multinationals: it claims to respond to climate change by introducing new technologies in agriculture… but the approach conceals the extension of industrial agriculture. </a:t>
            </a:r>
          </a:p>
          <a:p>
            <a:r>
              <a:rPr lang="en-US" sz="2200" dirty="0">
                <a:solidFill>
                  <a:srgbClr val="0070C0"/>
                </a:solidFill>
                <a:latin typeface="+mj-lt"/>
              </a:rPr>
              <a:t>An example of innovation area is “precision software” to adapt crops to the vagaries of the climate. Bayer, a major supplier of pesticides in the world supports the “rationalization of agricultural practices” thanks to “information and communication technologies”.</a:t>
            </a:r>
          </a:p>
          <a:p>
            <a:r>
              <a:rPr lang="en-US" sz="2200" dirty="0">
                <a:solidFill>
                  <a:srgbClr val="0070C0"/>
                </a:solidFill>
                <a:latin typeface="+mj-lt"/>
              </a:rPr>
              <a:t>Monsanto spent $930 million (854 million euros) last year to buy The Climate Corporation, a "big data" company whose flagship product is an application that allows farmers to receive real, ultra-detailed agronomic and weather information for each of their fields.</a:t>
            </a:r>
            <a:endParaRPr lang="fr-FR" sz="22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6C0AD7E-72EA-7627-3A84-F90F4E053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425" y="1126530"/>
            <a:ext cx="3461428" cy="231723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CFAA0A1-6C80-5CEE-9BA2-9517A3F19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426" y="3494541"/>
            <a:ext cx="3461428" cy="201942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58BA7A72-7165-B72F-BE9C-1446FB08861A}"/>
              </a:ext>
            </a:extLst>
          </p:cNvPr>
          <p:cNvSpPr txBox="1"/>
          <p:nvPr/>
        </p:nvSpPr>
        <p:spPr>
          <a:xfrm>
            <a:off x="8090947" y="5729592"/>
            <a:ext cx="3954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dirty="0">
                <a:highlight>
                  <a:srgbClr val="FFFF00"/>
                </a:highlight>
                <a:hlinkClick r:id="rId4"/>
              </a:rPr>
              <a:t>Call to </a:t>
            </a:r>
            <a:r>
              <a:rPr lang="fr-FR" dirty="0" err="1">
                <a:highlight>
                  <a:srgbClr val="FFFF00"/>
                </a:highlight>
                <a:hlinkClick r:id="rId4"/>
              </a:rPr>
              <a:t>desert</a:t>
            </a:r>
            <a:r>
              <a:rPr lang="fr-FR" dirty="0">
                <a:highlight>
                  <a:srgbClr val="FFFF00"/>
                </a:highlight>
                <a:hlinkClick r:id="rId4"/>
              </a:rPr>
              <a:t> - AgroParisTech 2022 graduation </a:t>
            </a:r>
            <a:r>
              <a:rPr lang="fr-FR" dirty="0" err="1">
                <a:highlight>
                  <a:srgbClr val="FFFF00"/>
                </a:highlight>
                <a:hlinkClick r:id="rId4"/>
              </a:rPr>
              <a:t>ceremony</a:t>
            </a:r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F96669B-9C9F-71F2-229F-B5074AC89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000" dirty="0" err="1">
                <a:solidFill>
                  <a:schemeClr val="accent5">
                    <a:lumMod val="75000"/>
                  </a:schemeClr>
                </a:solidFill>
              </a:rPr>
              <a:t>Productive</a:t>
            </a:r>
            <a:r>
              <a:rPr lang="pt-PT" sz="1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sz="1000" dirty="0" err="1">
                <a:solidFill>
                  <a:schemeClr val="accent5">
                    <a:lumMod val="75000"/>
                  </a:schemeClr>
                </a:solidFill>
              </a:rPr>
              <a:t>Options</a:t>
            </a:r>
            <a:r>
              <a:rPr lang="pt-PT" sz="1000" dirty="0">
                <a:solidFill>
                  <a:schemeClr val="accent5">
                    <a:lumMod val="75000"/>
                  </a:schemeClr>
                </a:solidFill>
              </a:rPr>
              <a:t> for </a:t>
            </a:r>
            <a:r>
              <a:rPr lang="pt-PT" sz="1000" dirty="0" err="1">
                <a:solidFill>
                  <a:schemeClr val="accent5">
                    <a:lumMod val="75000"/>
                  </a:schemeClr>
                </a:solidFill>
              </a:rPr>
              <a:t>Farmers</a:t>
            </a:r>
            <a:r>
              <a:rPr lang="pt-PT" sz="1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sz="1000" dirty="0" err="1">
                <a:solidFill>
                  <a:schemeClr val="accent5">
                    <a:lumMod val="75000"/>
                  </a:schemeClr>
                </a:solidFill>
              </a:rPr>
              <a:t>South</a:t>
            </a:r>
            <a:r>
              <a:rPr lang="pt-PT" sz="1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sz="1000" dirty="0" err="1">
                <a:solidFill>
                  <a:schemeClr val="accent5">
                    <a:lumMod val="75000"/>
                  </a:schemeClr>
                </a:solidFill>
              </a:rPr>
              <a:t>Region</a:t>
            </a:r>
            <a:r>
              <a:rPr lang="pt-PT" sz="1000" dirty="0">
                <a:solidFill>
                  <a:schemeClr val="accent5">
                    <a:lumMod val="75000"/>
                  </a:schemeClr>
                </a:solidFill>
              </a:rPr>
              <a:t> (NUTS2 Alentejo + Algarve)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F88238C-A71F-4167-7C7B-C3E825216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9A59-DCCB-423E-B391-939B20B560D2}" type="slidenum">
              <a:rPr lang="pt-PT" sz="1000" smtClean="0">
                <a:solidFill>
                  <a:schemeClr val="accent5">
                    <a:lumMod val="75000"/>
                  </a:schemeClr>
                </a:solidFill>
              </a:rPr>
              <a:t>23</a:t>
            </a:fld>
            <a:endParaRPr lang="pt-PT" sz="1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761BA4AF-B4B5-BAC9-4C3C-2522CD9D2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z="1000" dirty="0">
                <a:solidFill>
                  <a:schemeClr val="accent5">
                    <a:lumMod val="75000"/>
                  </a:schemeClr>
                </a:solidFill>
              </a:rPr>
              <a:t>27/05/22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60D1DF5C-3393-EE18-5B08-20F6CF28D73F}"/>
              </a:ext>
            </a:extLst>
          </p:cNvPr>
          <p:cNvGrpSpPr/>
          <p:nvPr/>
        </p:nvGrpSpPr>
        <p:grpSpPr>
          <a:xfrm>
            <a:off x="100725" y="134450"/>
            <a:ext cx="12252960" cy="1323439"/>
            <a:chOff x="0" y="136525"/>
            <a:chExt cx="12252960" cy="1323439"/>
          </a:xfrm>
        </p:grpSpPr>
        <p:cxnSp>
          <p:nvCxnSpPr>
            <p:cNvPr id="11" name="Conexão Reta 10">
              <a:extLst>
                <a:ext uri="{FF2B5EF4-FFF2-40B4-BE49-F238E27FC236}">
                  <a16:creationId xmlns:a16="http://schemas.microsoft.com/office/drawing/2014/main" id="{0F35E7DB-5961-E720-C5B4-005DCC10741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13254"/>
              <a:ext cx="11628120" cy="0"/>
            </a:xfrm>
            <a:prstGeom prst="line">
              <a:avLst/>
            </a:prstGeom>
            <a:ln w="508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4B3E46CE-558F-3A21-7E53-FC864680EE98}"/>
                </a:ext>
              </a:extLst>
            </p:cNvPr>
            <p:cNvSpPr txBox="1"/>
            <p:nvPr/>
          </p:nvSpPr>
          <p:spPr>
            <a:xfrm>
              <a:off x="228600" y="136525"/>
              <a:ext cx="120243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</a:rPr>
                <a:t>Food for thoughts: tech for good?</a:t>
              </a:r>
              <a:endParaRPr lang="pt-PT" sz="40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endParaRPr lang="pt-PT" sz="4000" b="1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9673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7BEF5F-069A-F8F0-3925-EEE41C52C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08" y="1190590"/>
            <a:ext cx="11051747" cy="2105701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Hypothesis : Drivers (biophysical and socioeconomic factors) help farmers take the “right” decision for the strategic planning of their land use short and longer term.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=&gt; So the whole value chain from collection of the data to the transformation of these data into information / and knowledge must be of quality.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862095B-54FD-CAAE-E71F-363544ADA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882" y="3102904"/>
            <a:ext cx="2837373" cy="1723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D262C92-AADC-58EA-EE91-BAACA77FC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45" y="2871045"/>
            <a:ext cx="7694696" cy="2796365"/>
          </a:xfrm>
          <a:prstGeom prst="rect">
            <a:avLst/>
          </a:prstGeom>
        </p:spPr>
      </p:pic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B32FE5D-E72E-9E47-C812-C0A3F1639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000" dirty="0" err="1">
                <a:solidFill>
                  <a:schemeClr val="accent5">
                    <a:lumMod val="75000"/>
                  </a:schemeClr>
                </a:solidFill>
              </a:rPr>
              <a:t>Productive</a:t>
            </a:r>
            <a:r>
              <a:rPr lang="pt-PT" sz="1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sz="1000" dirty="0" err="1">
                <a:solidFill>
                  <a:schemeClr val="accent5">
                    <a:lumMod val="75000"/>
                  </a:schemeClr>
                </a:solidFill>
              </a:rPr>
              <a:t>Options</a:t>
            </a:r>
            <a:r>
              <a:rPr lang="pt-PT" sz="1000" dirty="0">
                <a:solidFill>
                  <a:schemeClr val="accent5">
                    <a:lumMod val="75000"/>
                  </a:schemeClr>
                </a:solidFill>
              </a:rPr>
              <a:t> for </a:t>
            </a:r>
            <a:r>
              <a:rPr lang="pt-PT" sz="1000" dirty="0" err="1">
                <a:solidFill>
                  <a:schemeClr val="accent5">
                    <a:lumMod val="75000"/>
                  </a:schemeClr>
                </a:solidFill>
              </a:rPr>
              <a:t>Farmers</a:t>
            </a:r>
            <a:r>
              <a:rPr lang="pt-PT" sz="1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sz="1000" dirty="0" err="1">
                <a:solidFill>
                  <a:schemeClr val="accent5">
                    <a:lumMod val="75000"/>
                  </a:schemeClr>
                </a:solidFill>
              </a:rPr>
              <a:t>South</a:t>
            </a:r>
            <a:r>
              <a:rPr lang="pt-PT" sz="1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sz="1000" dirty="0" err="1">
                <a:solidFill>
                  <a:schemeClr val="accent5">
                    <a:lumMod val="75000"/>
                  </a:schemeClr>
                </a:solidFill>
              </a:rPr>
              <a:t>Region</a:t>
            </a:r>
            <a:r>
              <a:rPr lang="pt-PT" sz="1000" dirty="0">
                <a:solidFill>
                  <a:schemeClr val="accent5">
                    <a:lumMod val="75000"/>
                  </a:schemeClr>
                </a:solidFill>
              </a:rPr>
              <a:t> (NUTS2 Alentejo + Algarve)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759C4BC-5963-DBE4-3393-42A49E51B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9A59-DCCB-423E-B391-939B20B560D2}" type="slidenum">
              <a:rPr lang="pt-PT" smtClean="0">
                <a:solidFill>
                  <a:schemeClr val="accent5">
                    <a:lumMod val="75000"/>
                  </a:schemeClr>
                </a:solidFill>
              </a:rPr>
              <a:t>24</a:t>
            </a:fld>
            <a:endParaRPr lang="pt-PT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Marcador de Posição da Data 7">
            <a:extLst>
              <a:ext uri="{FF2B5EF4-FFF2-40B4-BE49-F238E27FC236}">
                <a16:creationId xmlns:a16="http://schemas.microsoft.com/office/drawing/2014/main" id="{49B3F41A-3186-C228-1282-B2269F447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z="1000" dirty="0">
                <a:solidFill>
                  <a:schemeClr val="accent5">
                    <a:lumMod val="75000"/>
                  </a:schemeClr>
                </a:solidFill>
              </a:rPr>
              <a:t>27/05/22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D16DD88B-F7D0-34BB-F8F9-74F177B2A77A}"/>
              </a:ext>
            </a:extLst>
          </p:cNvPr>
          <p:cNvGrpSpPr/>
          <p:nvPr/>
        </p:nvGrpSpPr>
        <p:grpSpPr>
          <a:xfrm>
            <a:off x="100725" y="134450"/>
            <a:ext cx="12252960" cy="1323439"/>
            <a:chOff x="0" y="136525"/>
            <a:chExt cx="12252960" cy="1323439"/>
          </a:xfrm>
        </p:grpSpPr>
        <p:cxnSp>
          <p:nvCxnSpPr>
            <p:cNvPr id="10" name="Conexão Reta 9">
              <a:extLst>
                <a:ext uri="{FF2B5EF4-FFF2-40B4-BE49-F238E27FC236}">
                  <a16:creationId xmlns:a16="http://schemas.microsoft.com/office/drawing/2014/main" id="{D3EB7214-11DA-1C00-AAC4-7254F1DB48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13254"/>
              <a:ext cx="11628120" cy="0"/>
            </a:xfrm>
            <a:prstGeom prst="line">
              <a:avLst/>
            </a:prstGeom>
            <a:ln w="508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4BBD3CC8-4428-24EC-C119-72611C81FD9D}"/>
                </a:ext>
              </a:extLst>
            </p:cNvPr>
            <p:cNvSpPr txBox="1"/>
            <p:nvPr/>
          </p:nvSpPr>
          <p:spPr>
            <a:xfrm>
              <a:off x="228600" y="136525"/>
              <a:ext cx="120243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</a:rPr>
                <a:t>Ideas for further research for optimization of drivers</a:t>
              </a:r>
              <a:endParaRPr lang="pt-PT" sz="40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endParaRPr lang="pt-PT" sz="4000" b="1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9933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C181221E-FD91-4144-8597-E4B20411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27/05/22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C7D39CF4-5664-F244-AE9D-BD38082F3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Productive Options for Farmers South Region (NUTS2 Alentejo + Algarve)</a:t>
            </a:r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4585F9F-0DC5-FB4A-A214-3287FB46B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682F-75D1-0F42-8053-0064F6E69AD9}" type="slidenum">
              <a:rPr lang="pt-PT" smtClean="0"/>
              <a:t>3</a:t>
            </a:fld>
            <a:endParaRPr lang="pt-PT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95BF9008-DE67-EE4D-A2DE-52B1F20E8A9E}"/>
              </a:ext>
            </a:extLst>
          </p:cNvPr>
          <p:cNvGrpSpPr/>
          <p:nvPr/>
        </p:nvGrpSpPr>
        <p:grpSpPr>
          <a:xfrm>
            <a:off x="0" y="213360"/>
            <a:ext cx="11628120" cy="799894"/>
            <a:chOff x="0" y="213360"/>
            <a:chExt cx="11628120" cy="799894"/>
          </a:xfrm>
        </p:grpSpPr>
        <p:cxnSp>
          <p:nvCxnSpPr>
            <p:cNvPr id="7" name="Conexão Reta 6">
              <a:extLst>
                <a:ext uri="{FF2B5EF4-FFF2-40B4-BE49-F238E27FC236}">
                  <a16:creationId xmlns:a16="http://schemas.microsoft.com/office/drawing/2014/main" id="{EAAB38F7-62BC-3648-939C-BB324EEE7DF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13254"/>
              <a:ext cx="11628120" cy="0"/>
            </a:xfrm>
            <a:prstGeom prst="line">
              <a:avLst/>
            </a:prstGeom>
            <a:ln w="508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F604AD75-7130-2C4E-9731-412889E7BE3D}"/>
                </a:ext>
              </a:extLst>
            </p:cNvPr>
            <p:cNvSpPr txBox="1"/>
            <p:nvPr/>
          </p:nvSpPr>
          <p:spPr>
            <a:xfrm>
              <a:off x="548640" y="213360"/>
              <a:ext cx="59174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4000" b="1" dirty="0">
                  <a:solidFill>
                    <a:schemeClr val="accent5">
                      <a:lumMod val="75000"/>
                    </a:schemeClr>
                  </a:solidFill>
                </a:rPr>
                <a:t>Framework </a:t>
              </a:r>
              <a:r>
                <a:rPr lang="pt-PT" sz="4000" b="1" dirty="0" err="1">
                  <a:solidFill>
                    <a:schemeClr val="accent5">
                      <a:lumMod val="75000"/>
                    </a:schemeClr>
                  </a:solidFill>
                </a:rPr>
                <a:t>and</a:t>
              </a:r>
              <a:r>
                <a:rPr lang="pt-PT" sz="4000" b="1" dirty="0">
                  <a:solidFill>
                    <a:schemeClr val="accent5">
                      <a:lumMod val="75000"/>
                    </a:schemeClr>
                  </a:solidFill>
                </a:rPr>
                <a:t> Objetives</a:t>
              </a:r>
            </a:p>
          </p:txBody>
        </p:sp>
      </p:grpSp>
      <p:pic>
        <p:nvPicPr>
          <p:cNvPr id="8" name="Imagem 7">
            <a:extLst>
              <a:ext uri="{FF2B5EF4-FFF2-40B4-BE49-F238E27FC236}">
                <a16:creationId xmlns:a16="http://schemas.microsoft.com/office/drawing/2014/main" id="{BC921718-CE0C-AA25-D2B4-F5D43356E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749241"/>
            <a:ext cx="6618515" cy="391609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03D95AAD-BF4E-86F0-57B2-97A9F00DA50B}"/>
              </a:ext>
            </a:extLst>
          </p:cNvPr>
          <p:cNvSpPr txBox="1"/>
          <p:nvPr/>
        </p:nvSpPr>
        <p:spPr>
          <a:xfrm>
            <a:off x="581297" y="1181055"/>
            <a:ext cx="2090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5">
                    <a:lumMod val="75000"/>
                  </a:schemeClr>
                </a:solidFill>
              </a:rPr>
              <a:t>Framework</a:t>
            </a:r>
          </a:p>
        </p:txBody>
      </p:sp>
    </p:spTree>
    <p:extLst>
      <p:ext uri="{BB962C8B-B14F-4D97-AF65-F5344CB8AC3E}">
        <p14:creationId xmlns:p14="http://schemas.microsoft.com/office/powerpoint/2010/main" val="1605255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C181221E-FD91-4144-8597-E4B20411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27/05/22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C7D39CF4-5664-F244-AE9D-BD38082F3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Productive Options for Farmers South Region (NUTS2 Alentejo + Algarve)</a:t>
            </a:r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4585F9F-0DC5-FB4A-A214-3287FB46B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682F-75D1-0F42-8053-0064F6E69AD9}" type="slidenum">
              <a:rPr lang="pt-PT" smtClean="0"/>
              <a:t>4</a:t>
            </a:fld>
            <a:endParaRPr lang="pt-PT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95BF9008-DE67-EE4D-A2DE-52B1F20E8A9E}"/>
              </a:ext>
            </a:extLst>
          </p:cNvPr>
          <p:cNvGrpSpPr/>
          <p:nvPr/>
        </p:nvGrpSpPr>
        <p:grpSpPr>
          <a:xfrm>
            <a:off x="0" y="213360"/>
            <a:ext cx="11628120" cy="799894"/>
            <a:chOff x="0" y="213360"/>
            <a:chExt cx="11628120" cy="799894"/>
          </a:xfrm>
        </p:grpSpPr>
        <p:cxnSp>
          <p:nvCxnSpPr>
            <p:cNvPr id="7" name="Conexão Reta 6">
              <a:extLst>
                <a:ext uri="{FF2B5EF4-FFF2-40B4-BE49-F238E27FC236}">
                  <a16:creationId xmlns:a16="http://schemas.microsoft.com/office/drawing/2014/main" id="{EAAB38F7-62BC-3648-939C-BB324EEE7DF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13254"/>
              <a:ext cx="11628120" cy="0"/>
            </a:xfrm>
            <a:prstGeom prst="line">
              <a:avLst/>
            </a:prstGeom>
            <a:ln w="508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F604AD75-7130-2C4E-9731-412889E7BE3D}"/>
                </a:ext>
              </a:extLst>
            </p:cNvPr>
            <p:cNvSpPr txBox="1"/>
            <p:nvPr/>
          </p:nvSpPr>
          <p:spPr>
            <a:xfrm>
              <a:off x="548640" y="213360"/>
              <a:ext cx="59174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4000" b="1" dirty="0">
                  <a:solidFill>
                    <a:schemeClr val="accent5">
                      <a:lumMod val="75000"/>
                    </a:schemeClr>
                  </a:solidFill>
                </a:rPr>
                <a:t>Framework </a:t>
              </a:r>
              <a:r>
                <a:rPr lang="pt-PT" sz="4000" b="1" dirty="0" err="1">
                  <a:solidFill>
                    <a:schemeClr val="accent5">
                      <a:lumMod val="75000"/>
                    </a:schemeClr>
                  </a:solidFill>
                </a:rPr>
                <a:t>and</a:t>
              </a:r>
              <a:r>
                <a:rPr lang="pt-PT" sz="4000" b="1" dirty="0">
                  <a:solidFill>
                    <a:schemeClr val="accent5">
                      <a:lumMod val="75000"/>
                    </a:schemeClr>
                  </a:solidFill>
                </a:rPr>
                <a:t> Objetives</a:t>
              </a:r>
            </a:p>
          </p:txBody>
        </p:sp>
      </p:grpSp>
      <p:sp>
        <p:nvSpPr>
          <p:cNvPr id="6" name="Retângulo 5">
            <a:extLst>
              <a:ext uri="{FF2B5EF4-FFF2-40B4-BE49-F238E27FC236}">
                <a16:creationId xmlns:a16="http://schemas.microsoft.com/office/drawing/2014/main" id="{C9540E33-63E6-CDD8-D9DE-0D7D0D1FDCAD}"/>
              </a:ext>
            </a:extLst>
          </p:cNvPr>
          <p:cNvSpPr/>
          <p:nvPr/>
        </p:nvSpPr>
        <p:spPr>
          <a:xfrm>
            <a:off x="469174" y="1603443"/>
            <a:ext cx="547442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Identify the productive options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available to farmers in South Region </a:t>
            </a:r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NUTS 2 </a:t>
            </a:r>
            <a:r>
              <a:rPr lang="en-US" b="1" u="sng" dirty="0" err="1">
                <a:solidFill>
                  <a:schemeClr val="accent5">
                    <a:lumMod val="75000"/>
                  </a:schemeClr>
                </a:solidFill>
              </a:rPr>
              <a:t>Alentejo</a:t>
            </a:r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 and Algarve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by identifying agricultural production systems (SPA) on farms in that area; 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2.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Characterize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each of these SPA in terms of: </a:t>
            </a:r>
          </a:p>
          <a:p>
            <a:pPr marL="342900" indent="-342900">
              <a:buAutoNum type="arabicParenBoth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productive intensity (land productivity), 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(2) working capacity (worked area per unit of work), 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(3) labor productivity, 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(4) level of productive specialization, 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(5) pattern of productive specialization, 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(6) livestock density, 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(7) composition of livestock, and 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(8) use of agricultural area; 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(9) fraction of the territory occupied by agriculture;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3CB9AC9-E1ED-BADE-1343-E76D27D856C3}"/>
              </a:ext>
            </a:extLst>
          </p:cNvPr>
          <p:cNvSpPr txBox="1"/>
          <p:nvPr/>
        </p:nvSpPr>
        <p:spPr>
          <a:xfrm>
            <a:off x="556260" y="1101970"/>
            <a:ext cx="2090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5">
                    <a:lumMod val="75000"/>
                  </a:schemeClr>
                </a:solidFill>
              </a:rPr>
              <a:t>Objetives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961D7A8-A96B-802B-8D00-F1E6680BF9EC}"/>
              </a:ext>
            </a:extLst>
          </p:cNvPr>
          <p:cNvSpPr/>
          <p:nvPr/>
        </p:nvSpPr>
        <p:spPr>
          <a:xfrm>
            <a:off x="6096000" y="1585493"/>
            <a:ext cx="599802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3.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Interpret the technology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reflected in these production systems, positioning them in relation to the equation: 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1400" b="1" i="1" dirty="0">
                <a:solidFill>
                  <a:schemeClr val="accent5">
                    <a:lumMod val="75000"/>
                  </a:schemeClr>
                </a:solidFill>
              </a:rPr>
              <a:t>labor productivity = (earth productivity) VPPT x (area per unit of work)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4.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Analyze the effect of several variables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(exogenous to the choice of agricultural production system), biophysical or socio-economic, which condition/direct the choice of the farmer among the various possible SPA (driver analysis); </a:t>
            </a:r>
          </a:p>
        </p:txBody>
      </p:sp>
    </p:spTree>
    <p:extLst>
      <p:ext uri="{BB962C8B-B14F-4D97-AF65-F5344CB8AC3E}">
        <p14:creationId xmlns:p14="http://schemas.microsoft.com/office/powerpoint/2010/main" val="3832188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C181221E-FD91-4144-8597-E4B20411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27/05/22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C7D39CF4-5664-F244-AE9D-BD38082F3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Productive Options for Farmers South Region (NUTS2 Alentejo + Algarve)</a:t>
            </a:r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4585F9F-0DC5-FB4A-A214-3287FB46B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682F-75D1-0F42-8053-0064F6E69AD9}" type="slidenum">
              <a:rPr lang="pt-PT" smtClean="0"/>
              <a:t>5</a:t>
            </a:fld>
            <a:endParaRPr lang="pt-PT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95BF9008-DE67-EE4D-A2DE-52B1F20E8A9E}"/>
              </a:ext>
            </a:extLst>
          </p:cNvPr>
          <p:cNvGrpSpPr/>
          <p:nvPr/>
        </p:nvGrpSpPr>
        <p:grpSpPr>
          <a:xfrm>
            <a:off x="0" y="213360"/>
            <a:ext cx="11628120" cy="799894"/>
            <a:chOff x="0" y="213360"/>
            <a:chExt cx="11628120" cy="799894"/>
          </a:xfrm>
        </p:grpSpPr>
        <p:cxnSp>
          <p:nvCxnSpPr>
            <p:cNvPr id="7" name="Conexão Reta 6">
              <a:extLst>
                <a:ext uri="{FF2B5EF4-FFF2-40B4-BE49-F238E27FC236}">
                  <a16:creationId xmlns:a16="http://schemas.microsoft.com/office/drawing/2014/main" id="{EAAB38F7-62BC-3648-939C-BB324EEE7DF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13254"/>
              <a:ext cx="11628120" cy="0"/>
            </a:xfrm>
            <a:prstGeom prst="line">
              <a:avLst/>
            </a:prstGeom>
            <a:ln w="508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F604AD75-7130-2C4E-9731-412889E7BE3D}"/>
                </a:ext>
              </a:extLst>
            </p:cNvPr>
            <p:cNvSpPr txBox="1"/>
            <p:nvPr/>
          </p:nvSpPr>
          <p:spPr>
            <a:xfrm>
              <a:off x="548640" y="213360"/>
              <a:ext cx="41648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4000" b="1" dirty="0">
                  <a:solidFill>
                    <a:schemeClr val="accent5">
                      <a:lumMod val="75000"/>
                    </a:schemeClr>
                  </a:solidFill>
                </a:rPr>
                <a:t>Data </a:t>
              </a:r>
              <a:r>
                <a:rPr lang="pt-PT" sz="4000" b="1" dirty="0" err="1">
                  <a:solidFill>
                    <a:schemeClr val="accent5">
                      <a:lumMod val="75000"/>
                    </a:schemeClr>
                  </a:solidFill>
                </a:rPr>
                <a:t>and</a:t>
              </a:r>
              <a:r>
                <a:rPr lang="pt-PT" sz="40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pt-PT" sz="4000" b="1" dirty="0" err="1">
                  <a:solidFill>
                    <a:schemeClr val="accent5">
                      <a:lumMod val="75000"/>
                    </a:schemeClr>
                  </a:solidFill>
                </a:rPr>
                <a:t>methods</a:t>
              </a:r>
              <a:endParaRPr lang="pt-PT" sz="4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FC3B554-D1A1-5A51-C031-88661BFBE1F1}"/>
              </a:ext>
            </a:extLst>
          </p:cNvPr>
          <p:cNvSpPr txBox="1"/>
          <p:nvPr/>
        </p:nvSpPr>
        <p:spPr>
          <a:xfrm>
            <a:off x="596717" y="1152258"/>
            <a:ext cx="10998565" cy="4655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>
                <a:solidFill>
                  <a:schemeClr val="accent5">
                    <a:lumMod val="75000"/>
                  </a:schemeClr>
                </a:solidFill>
              </a:rPr>
              <a:t>Building</a:t>
            </a:r>
            <a:r>
              <a:rPr lang="pt-PT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b="1" dirty="0" err="1">
                <a:solidFill>
                  <a:schemeClr val="accent5">
                    <a:lumMod val="75000"/>
                  </a:schemeClr>
                </a:solidFill>
              </a:rPr>
              <a:t>the</a:t>
            </a:r>
            <a:r>
              <a:rPr lang="pt-PT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b="1" dirty="0" err="1">
                <a:solidFill>
                  <a:schemeClr val="accent5">
                    <a:lumMod val="75000"/>
                  </a:schemeClr>
                </a:solidFill>
              </a:rPr>
              <a:t>farming</a:t>
            </a:r>
            <a:r>
              <a:rPr lang="pt-PT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b="1" dirty="0" err="1">
                <a:solidFill>
                  <a:schemeClr val="accent5">
                    <a:lumMod val="75000"/>
                  </a:schemeClr>
                </a:solidFill>
              </a:rPr>
              <a:t>system</a:t>
            </a:r>
            <a:r>
              <a:rPr lang="pt-PT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b="1" dirty="0" err="1">
                <a:solidFill>
                  <a:schemeClr val="accent5">
                    <a:lumMod val="75000"/>
                  </a:schemeClr>
                </a:solidFill>
              </a:rPr>
              <a:t>typology</a:t>
            </a:r>
            <a:endParaRPr lang="pt-PT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- Get the  data: “IFAP-Type data”</a:t>
            </a:r>
            <a:endParaRPr lang="pt-PT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-Define relevant land use and livestock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variables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(1)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Productive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intensity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production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per hectare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of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land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): VPPT / S.A.U. (Euros per hectare); Total CN / S.A.U. (total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livestock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units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per hectare)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(2)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Level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and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pattern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of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specialisation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;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Arable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land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/S.A.U.(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fraction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);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Permanent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crops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/S.A.U.(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fraction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);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Pasture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and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permanent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grassland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/S.A.U.(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fraction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); CN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Bovine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/Total CN (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fraction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); CN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Sheep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/total CN(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fraction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); CN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Goat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/CN total (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fraction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); CN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Equidae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/CN Total (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fraction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); S.A.U.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occupied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by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OTEj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/S.A.U.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(3)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Human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labour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dependency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area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worked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per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labour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unit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): S.A.U./UTA (hectares per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agricultural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work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unit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) </a:t>
            </a:r>
          </a:p>
          <a:p>
            <a:pPr algn="just">
              <a:lnSpc>
                <a:spcPts val="2300"/>
              </a:lnSpc>
              <a:spcAft>
                <a:spcPts val="600"/>
              </a:spcAft>
            </a:pP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Run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a Cluster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Analysis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pt-PT" b="1" dirty="0">
                <a:solidFill>
                  <a:schemeClr val="accent5">
                    <a:lumMod val="75000"/>
                  </a:schemeClr>
                </a:solidFill>
              </a:rPr>
              <a:t>SPSS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and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choose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the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number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of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clusters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that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best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fits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our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data,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using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visual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dendogram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analysis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(SPSS)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and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statistical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analysis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Statistics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-Eta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Square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and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Confidence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Intervals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5">
                    <a:lumMod val="75000"/>
                  </a:schemeClr>
                </a:solidFill>
              </a:rPr>
              <a:t>Graph</a:t>
            </a:r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3691400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181B603B-7C15-7F47-87EE-6983ED31A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27/05/22</a:t>
            </a:r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DC6E4B51-D275-464A-8D80-4627DCA50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Productive Options for Farmers South Region (NUTS2 Alentejo + Algarve)</a:t>
            </a:r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2420A20B-F82B-4646-B59F-2AE9F03DC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682F-75D1-0F42-8053-0064F6E69AD9}" type="slidenum">
              <a:rPr lang="pt-PT" smtClean="0"/>
              <a:t>6</a:t>
            </a:fld>
            <a:endParaRPr lang="pt-PT"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AE26C3B9-8DB9-EF4A-B329-7EA19B356820}"/>
              </a:ext>
            </a:extLst>
          </p:cNvPr>
          <p:cNvGrpSpPr/>
          <p:nvPr/>
        </p:nvGrpSpPr>
        <p:grpSpPr>
          <a:xfrm>
            <a:off x="15240" y="522679"/>
            <a:ext cx="12176760" cy="799894"/>
            <a:chOff x="0" y="213360"/>
            <a:chExt cx="12176760" cy="799894"/>
          </a:xfrm>
        </p:grpSpPr>
        <p:cxnSp>
          <p:nvCxnSpPr>
            <p:cNvPr id="6" name="Conexão Reta 5">
              <a:extLst>
                <a:ext uri="{FF2B5EF4-FFF2-40B4-BE49-F238E27FC236}">
                  <a16:creationId xmlns:a16="http://schemas.microsoft.com/office/drawing/2014/main" id="{844A730C-0428-1946-9899-3FB1FE7D24A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13254"/>
              <a:ext cx="11628120" cy="0"/>
            </a:xfrm>
            <a:prstGeom prst="line">
              <a:avLst/>
            </a:prstGeom>
            <a:ln w="508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ACDDF91A-43FD-4D4A-B107-2E3C74172471}"/>
                </a:ext>
              </a:extLst>
            </p:cNvPr>
            <p:cNvSpPr txBox="1"/>
            <p:nvPr/>
          </p:nvSpPr>
          <p:spPr>
            <a:xfrm>
              <a:off x="548640" y="213360"/>
              <a:ext cx="116281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PT" sz="4000" b="1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32504979-5FAA-1E40-9D56-AD80AC812B63}"/>
              </a:ext>
            </a:extLst>
          </p:cNvPr>
          <p:cNvSpPr/>
          <p:nvPr/>
        </p:nvSpPr>
        <p:spPr>
          <a:xfrm>
            <a:off x="440724" y="1305938"/>
            <a:ext cx="10913076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t-PT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b="1" dirty="0" err="1">
                <a:solidFill>
                  <a:schemeClr val="accent5">
                    <a:lumMod val="75000"/>
                  </a:schemeClr>
                </a:solidFill>
              </a:rPr>
              <a:t>Hierarchical</a:t>
            </a:r>
            <a:r>
              <a:rPr lang="pt-PT" b="1" dirty="0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pt-PT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Cluster </a:t>
            </a:r>
            <a:r>
              <a:rPr lang="pt-PT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pt-PT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pt-PT" b="1" dirty="0" err="1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Dendogram</a:t>
            </a:r>
            <a:r>
              <a:rPr lang="pt-PT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C97CB11-1384-6C25-FBBD-701D37A9AB4F}"/>
              </a:ext>
            </a:extLst>
          </p:cNvPr>
          <p:cNvSpPr/>
          <p:nvPr/>
        </p:nvSpPr>
        <p:spPr>
          <a:xfrm>
            <a:off x="304692" y="314445"/>
            <a:ext cx="1162812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chemeClr val="accent5">
                    <a:lumMod val="75000"/>
                  </a:schemeClr>
                </a:solidFill>
              </a:rPr>
              <a:t>Results- Identify agricultural production systems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B135DF0-1015-3E39-01A3-47DCA2118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92" y="1907615"/>
            <a:ext cx="11345858" cy="42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75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181B603B-7C15-7F47-87EE-6983ED31A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27/05/22</a:t>
            </a:r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DC6E4B51-D275-464A-8D80-4627DCA50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Productive Options for Farmers South Region (NUTS2 Alentejo + Algarve)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2420A20B-F82B-4646-B59F-2AE9F03DC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682F-75D1-0F42-8053-0064F6E69AD9}" type="slidenum">
              <a:rPr lang="pt-PT" smtClean="0"/>
              <a:t>7</a:t>
            </a:fld>
            <a:endParaRPr lang="pt-PT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AE26C3B9-8DB9-EF4A-B329-7EA19B356820}"/>
              </a:ext>
            </a:extLst>
          </p:cNvPr>
          <p:cNvGrpSpPr/>
          <p:nvPr/>
        </p:nvGrpSpPr>
        <p:grpSpPr>
          <a:xfrm>
            <a:off x="0" y="213360"/>
            <a:ext cx="12176760" cy="799894"/>
            <a:chOff x="0" y="213360"/>
            <a:chExt cx="12176760" cy="799894"/>
          </a:xfrm>
        </p:grpSpPr>
        <p:cxnSp>
          <p:nvCxnSpPr>
            <p:cNvPr id="6" name="Conexão Reta 5">
              <a:extLst>
                <a:ext uri="{FF2B5EF4-FFF2-40B4-BE49-F238E27FC236}">
                  <a16:creationId xmlns:a16="http://schemas.microsoft.com/office/drawing/2014/main" id="{844A730C-0428-1946-9899-3FB1FE7D24A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13254"/>
              <a:ext cx="11628120" cy="0"/>
            </a:xfrm>
            <a:prstGeom prst="line">
              <a:avLst/>
            </a:prstGeom>
            <a:ln w="508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ACDDF91A-43FD-4D4A-B107-2E3C74172471}"/>
                </a:ext>
              </a:extLst>
            </p:cNvPr>
            <p:cNvSpPr txBox="1"/>
            <p:nvPr/>
          </p:nvSpPr>
          <p:spPr>
            <a:xfrm>
              <a:off x="548640" y="213360"/>
              <a:ext cx="1162812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3800" b="1" dirty="0" err="1">
                  <a:solidFill>
                    <a:schemeClr val="accent5">
                      <a:lumMod val="75000"/>
                    </a:schemeClr>
                  </a:solidFill>
                </a:rPr>
                <a:t>Results-Analysis</a:t>
              </a:r>
              <a:r>
                <a:rPr lang="pt-PT" sz="38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pt-PT" sz="3800" b="1" dirty="0" err="1">
                  <a:solidFill>
                    <a:schemeClr val="accent5">
                      <a:lumMod val="75000"/>
                    </a:schemeClr>
                  </a:solidFill>
                </a:rPr>
                <a:t>of</a:t>
              </a:r>
              <a:r>
                <a:rPr lang="pt-PT" sz="38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pt-PT" sz="3800" b="1" dirty="0" err="1">
                  <a:solidFill>
                    <a:schemeClr val="accent5">
                      <a:lumMod val="75000"/>
                    </a:schemeClr>
                  </a:solidFill>
                </a:rPr>
                <a:t>Variance</a:t>
              </a:r>
              <a:r>
                <a:rPr lang="pt-PT" sz="3800" b="1" dirty="0">
                  <a:solidFill>
                    <a:schemeClr val="accent5">
                      <a:lumMod val="75000"/>
                    </a:schemeClr>
                  </a:solidFill>
                </a:rPr>
                <a:t> (ANOVA) for 8 clusters</a:t>
              </a:r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8B7E761B-6374-81C4-F2F8-B2636D037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8" y="1241345"/>
            <a:ext cx="8370888" cy="488691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1B242F9D-C079-135B-0653-2572D8D7BE4E}"/>
              </a:ext>
            </a:extLst>
          </p:cNvPr>
          <p:cNvSpPr txBox="1"/>
          <p:nvPr/>
        </p:nvSpPr>
        <p:spPr>
          <a:xfrm>
            <a:off x="9498012" y="3223137"/>
            <a:ext cx="22860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results</a:t>
            </a:r>
            <a:r>
              <a:rPr lang="pt-PT" dirty="0"/>
              <a:t> are </a:t>
            </a:r>
            <a:r>
              <a:rPr lang="pt-PT" dirty="0" err="1"/>
              <a:t>statistically</a:t>
            </a:r>
            <a:r>
              <a:rPr lang="pt-PT" dirty="0"/>
              <a:t> </a:t>
            </a:r>
            <a:r>
              <a:rPr lang="pt-PT" dirty="0" err="1"/>
              <a:t>significant</a:t>
            </a:r>
            <a:r>
              <a:rPr lang="pt-PT" dirty="0"/>
              <a:t> for </a:t>
            </a:r>
            <a:r>
              <a:rPr lang="pt-PT" dirty="0" err="1"/>
              <a:t>all</a:t>
            </a:r>
            <a:r>
              <a:rPr lang="pt-PT" dirty="0"/>
              <a:t> </a:t>
            </a:r>
            <a:r>
              <a:rPr lang="pt-PT" dirty="0" err="1"/>
              <a:t>variables</a:t>
            </a:r>
            <a:r>
              <a:rPr lang="pt-PT" dirty="0"/>
              <a:t> (&lt;1%)</a:t>
            </a:r>
          </a:p>
        </p:txBody>
      </p:sp>
      <p:sp>
        <p:nvSpPr>
          <p:cNvPr id="15" name="Seta: Para a Esquerda 16">
            <a:extLst>
              <a:ext uri="{FF2B5EF4-FFF2-40B4-BE49-F238E27FC236}">
                <a16:creationId xmlns:a16="http://schemas.microsoft.com/office/drawing/2014/main" id="{697FF0D0-F13A-B268-13B4-399B482588DF}"/>
              </a:ext>
            </a:extLst>
          </p:cNvPr>
          <p:cNvSpPr/>
          <p:nvPr/>
        </p:nvSpPr>
        <p:spPr>
          <a:xfrm>
            <a:off x="8915400" y="3429000"/>
            <a:ext cx="482600" cy="45720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7005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170E333-9E86-D147-A400-71178DE76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27/05/22</a:t>
            </a:r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637691B1-4E18-4F45-AA62-778206F86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Productive Options for Farmers South Region (NUTS2 Alentejo + Algarve)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B731B33-6DBD-CB47-B828-6128365A4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682F-75D1-0F42-8053-0064F6E69AD9}" type="slidenum">
              <a:rPr lang="pt-PT" smtClean="0"/>
              <a:t>8</a:t>
            </a:fld>
            <a:endParaRPr lang="pt-PT"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B7356978-EEDC-2C4C-A2DF-24C87A2DD1C9}"/>
              </a:ext>
            </a:extLst>
          </p:cNvPr>
          <p:cNvGrpSpPr/>
          <p:nvPr/>
        </p:nvGrpSpPr>
        <p:grpSpPr>
          <a:xfrm>
            <a:off x="0" y="213360"/>
            <a:ext cx="11963400" cy="799894"/>
            <a:chOff x="0" y="213360"/>
            <a:chExt cx="11963400" cy="799894"/>
          </a:xfrm>
        </p:grpSpPr>
        <p:cxnSp>
          <p:nvCxnSpPr>
            <p:cNvPr id="6" name="Conexão Reta 5">
              <a:extLst>
                <a:ext uri="{FF2B5EF4-FFF2-40B4-BE49-F238E27FC236}">
                  <a16:creationId xmlns:a16="http://schemas.microsoft.com/office/drawing/2014/main" id="{012C0EC3-C0AF-DC4D-9F33-1647EA4026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13254"/>
              <a:ext cx="11628120" cy="0"/>
            </a:xfrm>
            <a:prstGeom prst="line">
              <a:avLst/>
            </a:prstGeom>
            <a:ln w="508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79785165-CEA3-5041-872D-DC1C19355611}"/>
                </a:ext>
              </a:extLst>
            </p:cNvPr>
            <p:cNvSpPr txBox="1"/>
            <p:nvPr/>
          </p:nvSpPr>
          <p:spPr>
            <a:xfrm>
              <a:off x="147484" y="213360"/>
              <a:ext cx="118159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4000" b="1" dirty="0">
                  <a:solidFill>
                    <a:schemeClr val="accent5">
                      <a:lumMod val="75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Statistics-Eta Square and Confidence Intervals Graph</a:t>
              </a:r>
            </a:p>
          </p:txBody>
        </p: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170CD585-E3C1-D825-8108-C0F3E0BE4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501" y="1513630"/>
            <a:ext cx="6665899" cy="413499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14832E2-2870-EDFE-D959-828E631EB5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520"/>
          <a:stretch/>
        </p:blipFill>
        <p:spPr>
          <a:xfrm>
            <a:off x="701286" y="1013254"/>
            <a:ext cx="4352925" cy="534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37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5F071152-BF2D-3B4C-AF5A-7E96BA2CD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27/05/22</a:t>
            </a:r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A402D850-A23F-2241-8243-A00089B8F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Productive Options for Farmers South Region (NUTS2 Alentejo + Algarve)</a:t>
            </a:r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162FB5D-C719-A543-B835-84A6B35E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682F-75D1-0F42-8053-0064F6E69AD9}" type="slidenum">
              <a:rPr lang="pt-PT" smtClean="0"/>
              <a:t>9</a:t>
            </a:fld>
            <a:endParaRPr lang="pt-PT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C0E5934B-8F07-014A-A7F7-1C86110F1FA3}"/>
              </a:ext>
            </a:extLst>
          </p:cNvPr>
          <p:cNvGrpSpPr/>
          <p:nvPr/>
        </p:nvGrpSpPr>
        <p:grpSpPr>
          <a:xfrm>
            <a:off x="204651" y="505344"/>
            <a:ext cx="12192000" cy="881559"/>
            <a:chOff x="0" y="131695"/>
            <a:chExt cx="12192000" cy="881559"/>
          </a:xfrm>
        </p:grpSpPr>
        <p:cxnSp>
          <p:nvCxnSpPr>
            <p:cNvPr id="6" name="Conexão Reta 5">
              <a:extLst>
                <a:ext uri="{FF2B5EF4-FFF2-40B4-BE49-F238E27FC236}">
                  <a16:creationId xmlns:a16="http://schemas.microsoft.com/office/drawing/2014/main" id="{0A65EAEF-18E8-4B49-9254-BA0890E1BD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13254"/>
              <a:ext cx="11628120" cy="0"/>
            </a:xfrm>
            <a:prstGeom prst="line">
              <a:avLst/>
            </a:prstGeom>
            <a:ln w="508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DD1EE782-9925-EF49-8E44-88B085336014}"/>
                </a:ext>
              </a:extLst>
            </p:cNvPr>
            <p:cNvSpPr txBox="1"/>
            <p:nvPr/>
          </p:nvSpPr>
          <p:spPr>
            <a:xfrm>
              <a:off x="167640" y="131695"/>
              <a:ext cx="12024360" cy="703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  <a:spcAft>
                  <a:spcPts val="800"/>
                </a:spcAft>
              </a:pPr>
              <a:r>
                <a:rPr lang="en-US" sz="3800" b="1" dirty="0">
                  <a:solidFill>
                    <a:schemeClr val="accent5">
                      <a:lumMod val="75000"/>
                    </a:schemeClr>
                  </a:solidFill>
                </a:rPr>
                <a:t>Results- Characterization of each FS (I)</a:t>
              </a:r>
            </a:p>
          </p:txBody>
        </p:sp>
      </p:grpSp>
      <p:pic>
        <p:nvPicPr>
          <p:cNvPr id="12" name="Imagem 11">
            <a:extLst>
              <a:ext uri="{FF2B5EF4-FFF2-40B4-BE49-F238E27FC236}">
                <a16:creationId xmlns:a16="http://schemas.microsoft.com/office/drawing/2014/main" id="{5F087FAA-01A4-A743-1DEB-E70DC1BF1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05" y="1770303"/>
            <a:ext cx="11214166" cy="428257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624588E-2192-6972-4CCB-FE7855A359EB}"/>
              </a:ext>
            </a:extLst>
          </p:cNvPr>
          <p:cNvSpPr/>
          <p:nvPr/>
        </p:nvSpPr>
        <p:spPr>
          <a:xfrm>
            <a:off x="2985654" y="1454663"/>
            <a:ext cx="6564086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pt-PT" b="1" dirty="0" err="1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Intensity</a:t>
            </a:r>
            <a:r>
              <a:rPr lang="pt-PT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Land use, </a:t>
            </a:r>
            <a:r>
              <a:rPr lang="pt-PT" b="1" dirty="0" err="1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Livestock</a:t>
            </a:r>
            <a:r>
              <a:rPr lang="pt-PT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Productive orientation of the farms </a:t>
            </a:r>
            <a:endParaRPr lang="pt-PT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B9B3260-A3C1-056D-B537-4101DF10956D}"/>
              </a:ext>
            </a:extLst>
          </p:cNvPr>
          <p:cNvSpPr/>
          <p:nvPr/>
        </p:nvSpPr>
        <p:spPr>
          <a:xfrm>
            <a:off x="765265" y="6030736"/>
            <a:ext cx="105068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100" i="1" dirty="0"/>
              <a:t>Note: </a:t>
            </a:r>
            <a:r>
              <a:rPr lang="pt-PT" sz="1100" i="1" dirty="0" err="1"/>
              <a:t>According</a:t>
            </a:r>
            <a:r>
              <a:rPr lang="pt-PT" sz="1100" i="1" dirty="0"/>
              <a:t> to data </a:t>
            </a:r>
            <a:r>
              <a:rPr lang="pt-PT" sz="1100" i="1" dirty="0" err="1"/>
              <a:t>from</a:t>
            </a:r>
            <a:r>
              <a:rPr lang="pt-PT" sz="1100" i="1" dirty="0"/>
              <a:t> INE (RGA 2009) </a:t>
            </a:r>
            <a:r>
              <a:rPr lang="pt-PT" sz="1100" i="1" dirty="0" err="1"/>
              <a:t>the</a:t>
            </a:r>
            <a:r>
              <a:rPr lang="pt-PT" sz="1100" i="1" dirty="0"/>
              <a:t> Alentejo </a:t>
            </a:r>
            <a:r>
              <a:rPr lang="pt-PT" sz="1100" i="1" dirty="0" err="1"/>
              <a:t>accounts</a:t>
            </a:r>
            <a:r>
              <a:rPr lang="pt-PT" sz="1100" i="1" dirty="0"/>
              <a:t> for 39% </a:t>
            </a:r>
            <a:r>
              <a:rPr lang="pt-PT" sz="1100" i="1" dirty="0" err="1"/>
              <a:t>of</a:t>
            </a:r>
            <a:r>
              <a:rPr lang="pt-PT" sz="1100" i="1" dirty="0"/>
              <a:t> </a:t>
            </a:r>
            <a:r>
              <a:rPr lang="pt-PT" sz="1100" i="1" dirty="0" err="1"/>
              <a:t>national</a:t>
            </a:r>
            <a:r>
              <a:rPr lang="pt-PT" sz="1100" i="1" dirty="0"/>
              <a:t> </a:t>
            </a:r>
            <a:r>
              <a:rPr lang="pt-PT" sz="1100" i="1" dirty="0" err="1"/>
              <a:t>bovine</a:t>
            </a:r>
            <a:r>
              <a:rPr lang="pt-PT" sz="1100" i="1" dirty="0"/>
              <a:t> </a:t>
            </a:r>
            <a:r>
              <a:rPr lang="pt-PT" sz="1100" i="1" dirty="0" err="1"/>
              <a:t>production</a:t>
            </a:r>
            <a:r>
              <a:rPr lang="pt-PT" sz="1100" i="1" dirty="0"/>
              <a:t>, </a:t>
            </a:r>
            <a:r>
              <a:rPr lang="pt-PT" sz="1100" i="1" dirty="0" err="1"/>
              <a:t>almost</a:t>
            </a:r>
            <a:r>
              <a:rPr lang="pt-PT" sz="1100" i="1" dirty="0"/>
              <a:t> </a:t>
            </a:r>
            <a:r>
              <a:rPr lang="pt-PT" sz="1100" i="1" dirty="0" err="1"/>
              <a:t>exclusively</a:t>
            </a:r>
            <a:r>
              <a:rPr lang="pt-PT" sz="1100" i="1" dirty="0"/>
              <a:t> </a:t>
            </a:r>
            <a:r>
              <a:rPr lang="pt-PT" sz="1100" i="1" dirty="0" err="1"/>
              <a:t>directed</a:t>
            </a:r>
            <a:r>
              <a:rPr lang="pt-PT" sz="1100" i="1" dirty="0"/>
              <a:t> </a:t>
            </a:r>
            <a:r>
              <a:rPr lang="pt-PT" sz="1100" i="1" dirty="0" err="1"/>
              <a:t>towards</a:t>
            </a:r>
            <a:r>
              <a:rPr lang="pt-PT" sz="1100" i="1" dirty="0"/>
              <a:t> </a:t>
            </a:r>
            <a:r>
              <a:rPr lang="pt-PT" sz="1100" i="1" dirty="0" err="1"/>
              <a:t>meat</a:t>
            </a:r>
            <a:r>
              <a:rPr lang="pt-PT" sz="1100" i="1" dirty="0"/>
              <a:t> </a:t>
            </a:r>
            <a:r>
              <a:rPr lang="pt-PT" sz="1100" i="1" dirty="0" err="1"/>
              <a:t>production</a:t>
            </a:r>
            <a:r>
              <a:rPr lang="pt-PT" sz="1100" i="1" dirty="0"/>
              <a:t>.  </a:t>
            </a:r>
          </a:p>
          <a:p>
            <a:pPr algn="ctr"/>
            <a:r>
              <a:rPr lang="pt-PT" sz="1100" i="1" dirty="0" err="1"/>
              <a:t>The</a:t>
            </a:r>
            <a:r>
              <a:rPr lang="pt-PT" sz="1100" i="1" dirty="0"/>
              <a:t> </a:t>
            </a:r>
            <a:r>
              <a:rPr lang="pt-PT" sz="1100" i="1" dirty="0" err="1"/>
              <a:t>concentration</a:t>
            </a:r>
            <a:r>
              <a:rPr lang="pt-PT" sz="1100" i="1" dirty="0"/>
              <a:t> </a:t>
            </a:r>
            <a:r>
              <a:rPr lang="pt-PT" sz="1100" i="1" dirty="0" err="1"/>
              <a:t>of</a:t>
            </a:r>
            <a:r>
              <a:rPr lang="pt-PT" sz="1100" i="1" dirty="0"/>
              <a:t> </a:t>
            </a:r>
            <a:r>
              <a:rPr lang="pt-PT" sz="1100" i="1" dirty="0" err="1"/>
              <a:t>bovine</a:t>
            </a:r>
            <a:r>
              <a:rPr lang="pt-PT" sz="1100" i="1" dirty="0"/>
              <a:t> </a:t>
            </a:r>
            <a:r>
              <a:rPr lang="pt-PT" sz="1100" i="1" dirty="0" err="1"/>
              <a:t>livestock</a:t>
            </a:r>
            <a:r>
              <a:rPr lang="pt-PT" sz="1100" i="1" dirty="0"/>
              <a:t> </a:t>
            </a:r>
            <a:r>
              <a:rPr lang="pt-PT" sz="1100" i="1" dirty="0" err="1"/>
              <a:t>on</a:t>
            </a:r>
            <a:r>
              <a:rPr lang="pt-PT" sz="1100" i="1" dirty="0"/>
              <a:t> </a:t>
            </a:r>
            <a:r>
              <a:rPr lang="pt-PT" sz="1100" i="1" dirty="0" err="1"/>
              <a:t>large</a:t>
            </a:r>
            <a:r>
              <a:rPr lang="pt-PT" sz="1100" i="1" dirty="0"/>
              <a:t> </a:t>
            </a:r>
            <a:r>
              <a:rPr lang="pt-PT" sz="1100" i="1" dirty="0" err="1"/>
              <a:t>farms</a:t>
            </a:r>
            <a:r>
              <a:rPr lang="pt-PT" sz="1100" i="1" dirty="0"/>
              <a:t> (138.4 </a:t>
            </a:r>
            <a:r>
              <a:rPr lang="pt-PT" sz="1100" i="1" dirty="0" err="1"/>
              <a:t>heads</a:t>
            </a:r>
            <a:r>
              <a:rPr lang="pt-PT" sz="1100" i="1" dirty="0"/>
              <a:t>/</a:t>
            </a:r>
            <a:r>
              <a:rPr lang="pt-PT" sz="1100" i="1" dirty="0" err="1"/>
              <a:t>farm</a:t>
            </a:r>
            <a:r>
              <a:rPr lang="pt-PT" sz="1100" i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297894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rming Systems_ Group 3_V3" id="{2B63228C-DD7D-3447-966E-06A8645FBFE3}" vid="{EDD35CAD-2D63-C64E-B82F-A75A614BFD2B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2826</TotalTime>
  <Words>2142</Words>
  <Application>Microsoft Macintosh PowerPoint</Application>
  <PresentationFormat>Ecrã Panorâmico</PresentationFormat>
  <Paragraphs>300</Paragraphs>
  <Slides>24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do Office</vt:lpstr>
      <vt:lpstr>Productive Options for Farmers  SOUTH Region (NUTS2 Alentejo+Algarve)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Productive Options for Farmers  SOUTH Region (NUTS2 Alentejo+Algarve)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Accessing Hydrological Data: policies and realities</dc:title>
  <dc:creator>Marise Almeida</dc:creator>
  <cp:lastModifiedBy>Marise Almeida</cp:lastModifiedBy>
  <cp:revision>75</cp:revision>
  <cp:lastPrinted>2022-05-22T17:16:34Z</cp:lastPrinted>
  <dcterms:created xsi:type="dcterms:W3CDTF">2022-02-13T18:41:59Z</dcterms:created>
  <dcterms:modified xsi:type="dcterms:W3CDTF">2022-05-22T19:40:29Z</dcterms:modified>
</cp:coreProperties>
</file>